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</p:sldIdLst>
  <p:sldSz cx="24377650" cy="13716000"/>
  <p:notesSz cx="6858000" cy="9144000"/>
  <p:embeddedFontLst>
    <p:embeddedFont>
      <p:font typeface="Montserrat Light" panose="020B0604020202020204" charset="0"/>
      <p:regular r:id="rId190"/>
      <p:bold r:id="rId191"/>
      <p:italic r:id="rId192"/>
      <p:boldItalic r:id="rId193"/>
    </p:embeddedFont>
    <p:embeddedFont>
      <p:font typeface="Montserrat SemiBold" panose="020B0604020202020204" charset="0"/>
      <p:regular r:id="rId194"/>
      <p:bold r:id="rId195"/>
      <p:italic r:id="rId196"/>
      <p:boldItalic r:id="rId197"/>
    </p:embeddedFont>
    <p:embeddedFont>
      <p:font typeface="Montserrat" panose="020B0604020202020204" charset="0"/>
      <p:regular r:id="rId198"/>
      <p:bold r:id="rId199"/>
      <p:italic r:id="rId200"/>
      <p:boldItalic r:id="rId201"/>
    </p:embeddedFont>
    <p:embeddedFont>
      <p:font typeface="Roboto" panose="020B0604020202020204" charset="0"/>
      <p:regular r:id="rId202"/>
      <p:bold r:id="rId203"/>
      <p:italic r:id="rId204"/>
      <p:boldItalic r:id="rId205"/>
    </p:embeddedFont>
    <p:embeddedFont>
      <p:font typeface="Calibri" panose="020F0502020204030204" pitchFamily="34" charset="0"/>
      <p:regular r:id="rId206"/>
      <p:bold r:id="rId207"/>
      <p:italic r:id="rId208"/>
      <p:boldItalic r:id="rId20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15276">
          <p15:clr>
            <a:srgbClr val="A4A3A4"/>
          </p15:clr>
        </p15:guide>
        <p15:guide id="2" pos="7654">
          <p15:clr>
            <a:srgbClr val="A4A3A4"/>
          </p15:clr>
        </p15:guide>
        <p15:guide id="3">
          <p15:clr>
            <a:srgbClr val="A4A3A4"/>
          </p15:clr>
        </p15:guide>
        <p15:guide id="4" orient="horz" pos="432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0" roundtripDataSignature="AMtx7mgpnQtQJSEAf+ucEWqKQlcqKw3P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-420" y="-108"/>
      </p:cViewPr>
      <p:guideLst>
        <p:guide orient="horz" pos="4320"/>
        <p:guide pos="15276"/>
        <p:guide pos="7654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2.fntdata"/><Relationship Id="rId205" Type="http://schemas.openxmlformats.org/officeDocument/2006/relationships/font" Target="fonts/font1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3.fntdata"/><Relationship Id="rId206" Type="http://schemas.openxmlformats.org/officeDocument/2006/relationships/font" Target="fonts/font17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4.fntdata"/><Relationship Id="rId207" Type="http://schemas.openxmlformats.org/officeDocument/2006/relationships/font" Target="fonts/font18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5.fntdata"/><Relationship Id="rId208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4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6.fntdata"/><Relationship Id="rId209" Type="http://schemas.openxmlformats.org/officeDocument/2006/relationships/font" Target="fonts/font20.fntdata"/><Relationship Id="rId190" Type="http://schemas.openxmlformats.org/officeDocument/2006/relationships/font" Target="fonts/font1.fntdata"/><Relationship Id="rId204" Type="http://schemas.openxmlformats.org/officeDocument/2006/relationships/font" Target="fonts/font1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customschemas.google.com/relationships/presentationmetadata" Target="meta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7.fntdata"/><Relationship Id="rId200" Type="http://schemas.openxmlformats.org/officeDocument/2006/relationships/font" Target="fonts/font1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font" Target="fonts/font8.fntdata"/><Relationship Id="rId201" Type="http://schemas.openxmlformats.org/officeDocument/2006/relationships/font" Target="fonts/font12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9.fntdata"/><Relationship Id="rId202" Type="http://schemas.openxmlformats.org/officeDocument/2006/relationships/font" Target="fonts/font13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font" Target="fonts/font10.fntdata"/><Relationship Id="rId203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6969774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9" name="Google Shape;1139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0" name="Google Shape;1140;p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100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1" name="Google Shape;1151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2" name="Google Shape;1152;p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101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3" name="Google Shape;1163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4" name="Google Shape;1164;p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102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5" name="Google Shape;1175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6" name="Google Shape;1176;p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103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6" name="Google Shape;1186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7" name="Google Shape;1187;p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104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8" name="Google Shape;1198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9" name="Google Shape;1199;p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105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0" name="Google Shape;1210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1" name="Google Shape;1211;p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106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3" name="Google Shape;1223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4" name="Google Shape;1224;p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107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4" name="Google Shape;1234;p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5" name="Google Shape;1235;p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108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6" name="Google Shape;1246;p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7" name="Google Shape;1247;p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109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8" name="Google Shape;1258;p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9" name="Google Shape;1259;p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110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0" name="Google Shape;1270;p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1" name="Google Shape;1271;p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111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2" name="Google Shape;1282;p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3" name="Google Shape;1283;p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112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5" name="Google Shape;1295;p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6" name="Google Shape;1296;p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113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8" name="Google Shape;1308;p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9" name="Google Shape;1309;p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114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9" name="Google Shape;1319;p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0" name="Google Shape;1320;p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115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0" name="Google Shape;1330;p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1" name="Google Shape;1331;p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116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1" name="Google Shape;1341;p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2" name="Google Shape;1342;p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117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3" name="Google Shape;1353;p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4" name="Google Shape;1354;p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118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4" name="Google Shape;1364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5" name="Google Shape;1365;p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119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815ed2fed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a815ed2fed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ga815ed2fed_0_3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7" name="Google Shape;1377;p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8" name="Google Shape;1378;p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120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0" name="Google Shape;1390;p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1" name="Google Shape;1391;p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121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0" name="Google Shape;1400;p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1" name="Google Shape;1401;p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122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1" name="Google Shape;1411;p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2" name="Google Shape;1412;p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123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b16880f8b9_7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2" name="Google Shape;1422;gb16880f8b9_7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3" name="Google Shape;1423;gb16880f8b9_7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124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b16880f8b9_7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3" name="Google Shape;1433;gb16880f8b9_7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4" name="Google Shape;1434;gb16880f8b9_7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125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4" name="Google Shape;1444;p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5" name="Google Shape;1445;p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126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0" name="Google Shape;1450;p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1" name="Google Shape;1451;p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127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1" name="Google Shape;1461;p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2" name="Google Shape;1462;p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128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2" name="Google Shape;1472;p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3" name="Google Shape;1473;p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129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b16880f8b9_5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5" name="Google Shape;1485;gb16880f8b9_5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6" name="Google Shape;1486;gb16880f8b9_5_1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130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b16880f8b9_5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6" name="Google Shape;1496;gb16880f8b9_5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7" name="Google Shape;1497;gb16880f8b9_5_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131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b16880f8b9_5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7" name="Google Shape;1507;gb16880f8b9_5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8" name="Google Shape;1508;gb16880f8b9_5_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132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7" name="Google Shape;1517;p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8" name="Google Shape;1518;p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133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b16880f8b9_6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3" name="Google Shape;1523;gb16880f8b9_6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4" name="Google Shape;1524;gb16880f8b9_6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134</a:t>
            </a:fld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b16880f8b9_6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7" name="Google Shape;1537;gb16880f8b9_6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8" name="Google Shape;1538;gb16880f8b9_6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135</a:t>
            </a:fld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0" name="Google Shape;1550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6" name="Google Shape;1556;p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7" name="Google Shape;1557;p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137</a:t>
            </a:fld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b16880f8b9_5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2" name="Google Shape;1562;gb16880f8b9_5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3" name="Google Shape;1563;gb16880f8b9_5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138</a:t>
            </a:fld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b16880f8b9_5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5" name="Google Shape;1575;gb16880f8b9_5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6" name="Google Shape;1576;gb16880f8b9_5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139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b16880f8b9_5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8" name="Google Shape;1588;gb16880f8b9_5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9" name="Google Shape;1589;gb16880f8b9_5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140</a:t>
            </a:fld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b16880f8b9_5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9" name="Google Shape;1599;gb16880f8b9_5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0" name="Google Shape;1600;gb16880f8b9_5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141</a:t>
            </a:fld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b16880f8b9_5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2" name="Google Shape;1612;gb16880f8b9_5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3" name="Google Shape;1613;gb16880f8b9_5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142</a:t>
            </a:fld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b16880f8b9_5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6" name="Google Shape;1626;gb16880f8b9_5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7" name="Google Shape;1627;gb16880f8b9_5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143</a:t>
            </a:fld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b16880f8b9_5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0" name="Google Shape;1640;gb16880f8b9_5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1" name="Google Shape;1641;gb16880f8b9_5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144</a:t>
            </a:fld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3" name="Google Shape;1653;p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4" name="Google Shape;1654;p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145</a:t>
            </a:fld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5" name="Google Shape;1665;p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6" name="Google Shape;1666;p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146</a:t>
            </a:fld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7" name="Google Shape;1677;p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8" name="Google Shape;1678;p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147</a:t>
            </a:fld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8" name="Google Shape;1688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9" name="Google Shape;1689;p1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148</a:t>
            </a:fld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2" name="Google Shape;1702;p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8" name="Google Shape;1708;p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9" name="Google Shape;1709;p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150</a:t>
            </a:fld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4" name="Google Shape;1714;p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5" name="Google Shape;1715;p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151</a:t>
            </a:fld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7" name="Google Shape;1727;p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8" name="Google Shape;1728;p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152</a:t>
            </a:fld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0" name="Google Shape;1740;p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1" name="Google Shape;1741;p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153</a:t>
            </a:fld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1" name="Google Shape;1751;p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2" name="Google Shape;1752;p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154</a:t>
            </a:fld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4" name="Google Shape;1764;p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5" name="Google Shape;1765;p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155</a:t>
            </a:fld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8" name="Google Shape;1778;p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9" name="Google Shape;1779;p1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156</a:t>
            </a:fld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2" name="Google Shape;1792;p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3" name="Google Shape;1793;p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157</a:t>
            </a:fld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5" name="Google Shape;1805;p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6" name="Google Shape;1806;p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158</a:t>
            </a:fld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b16880f8b9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9" name="Google Shape;1819;gb16880f8b9_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0" name="Google Shape;1820;gb16880f8b9_6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159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815ed2fed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a815ed2fed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ga815ed2fed_0_4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2" name="Google Shape;1832;p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3" name="Google Shape;1833;p1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160</a:t>
            </a:fld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b16880f8b9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5" name="Google Shape;1845;gb16880f8b9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6" name="Google Shape;1846;gb16880f8b9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161</a:t>
            </a:fld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b16880f8b9_6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8" name="Google Shape;1858;gb16880f8b9_6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9" name="Google Shape;1859;gb16880f8b9_6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162</a:t>
            </a:fld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b16880f8b9_6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9" name="Google Shape;1869;gb16880f8b9_6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0" name="Google Shape;1870;gb16880f8b9_6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163</a:t>
            </a:fld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3" name="Google Shape;1883;p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4" name="Google Shape;1884;p1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164</a:t>
            </a:fld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9" name="Google Shape;1889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0" name="Google Shape;1890;p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165</a:t>
            </a:fld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2" name="Google Shape;1902;p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3" name="Google Shape;1903;p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166</a:t>
            </a:fld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a815ed2fe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3" name="Google Shape;1913;ga815ed2fe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4" name="Google Shape;1914;ga815ed2fed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167</a:t>
            </a:fld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6" name="Google Shape;1926;p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7" name="Google Shape;1927;p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168</a:t>
            </a:fld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a815ed2f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7" name="Google Shape;1937;ga815ed2f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8" name="Google Shape;1938;ga815ed2fed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169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0" name="Google Shape;1950;p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1" name="Google Shape;1951;p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170</a:t>
            </a:fld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1" name="Google Shape;1961;p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2" name="Google Shape;1962;p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171</a:t>
            </a:fld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7878a904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3" name="Google Shape;1973;g7878a904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4" name="Google Shape;1974;g7878a9045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172</a:t>
            </a:fld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5" name="Google Shape;1985;p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6" name="Google Shape;1986;p1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173</a:t>
            </a:fld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7" name="Google Shape;1997;p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8" name="Google Shape;1998;p1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174</a:t>
            </a:fld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9" name="Google Shape;2009;p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0" name="Google Shape;2010;p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175</a:t>
            </a:fld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3" name="Google Shape;2023;p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4" name="Google Shape;2024;p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176</a:t>
            </a:fld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b16880f8b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6" name="Google Shape;2036;gb16880f8b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7" name="Google Shape;2037;gb16880f8b9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177</a:t>
            </a:fld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b16880f8b9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9" name="Google Shape;2049;gb16880f8b9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0" name="Google Shape;2050;gb16880f8b9_4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178</a:t>
            </a:fld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1" name="Google Shape;2061;p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2" name="Google Shape;2062;p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179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3" name="Google Shape;2073;p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4" name="Google Shape;2074;p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180</a:t>
            </a:fld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a815ed2fe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5" name="Google Shape;2085;ga815ed2fe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6" name="Google Shape;2086;ga815ed2fed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181</a:t>
            </a:fld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7" name="Google Shape;2097;p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8" name="Google Shape;2098;p1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182</a:t>
            </a:fld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3" name="Google Shape;2103;p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4" name="Google Shape;2104;p1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183</a:t>
            </a:fld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7" name="Google Shape;2117;p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8" name="Google Shape;2118;p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184</a:t>
            </a:fld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0" name="Google Shape;2130;p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1" name="Google Shape;2131;p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185</a:t>
            </a:fld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3" name="Google Shape;2143;p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4" name="Google Shape;2144;p1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186</a:t>
            </a:fld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b16f3e72e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6" name="Google Shape;2156;gb16f3e72e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" name="Google Shape;5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815ed2fed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a815ed2fed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ga815ed2fed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8" name="Google Shape;338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815ed2fed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a815ed2fed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ga815ed2fed_0_4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e9a4c9f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gae9a4c9f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" name="Google Shape;65;gae9a4c9f1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b16880f8b9_7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b16880f8b9_7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2" name="Google Shape;382;gb16880f8b9_7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1" name="Google Shape;42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3" name="Google Shape;44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6" name="Google Shape;466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a815ed2fed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ga815ed2fed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6" name="Google Shape;476;ga815ed2fed_0_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a815ed2fed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a815ed2fed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8" name="Google Shape;498;ga815ed2fed_0_3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a815ed2fed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a815ed2fed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9" name="Google Shape;519;ga815ed2fed_0_3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0" name="Google Shape;530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1" name="Google Shape;541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7" name="Google Shape;547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815ed2fe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ga815ed2fe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9" name="Google Shape;559;ga815ed2fed_0_2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1" name="Google Shape;571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" name="Google Shape;82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a815ed2fed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Google Shape;582;ga815ed2fed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3" name="Google Shape;583;ga815ed2fed_0_2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5" name="Google Shape;595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7" name="Google Shape;607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8" name="Google Shape;618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9" name="Google Shape;629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a815ed2fed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a815ed2fed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0" name="Google Shape;640;ga815ed2fed_0_3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1" name="Google Shape;651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2" name="Google Shape;662;p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3" name="Google Shape;673;p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3" name="Google Shape;683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4" name="Google Shape;684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6880f8b9_6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b16880f8b9_6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b16880f8b9_6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5" name="Google Shape;695;p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6" name="Google Shape;706;p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1" name="Google Shape;711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2" name="Google Shape;712;p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3" name="Google Shape;723;p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3" name="Google Shape;733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4" name="Google Shape;734;p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9" name="Google Shape;739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0" name="Google Shape;740;p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0" name="Google Shape;750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1" name="Google Shape;751;p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a815ed2fed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ga815ed2fed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2" name="Google Shape;762;ga815ed2fed_0_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2" name="Google Shape;772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3" name="Google Shape;773;p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a815ed2fed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3" name="Google Shape;783;ga815ed2fed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4" name="Google Shape;784;ga815ed2fed_0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16880f8b9_6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b16880f8b9_6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b16880f8b9_6_1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a815ed2fed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ga815ed2fed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5" name="Google Shape;795;ga815ed2fed_0_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70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5" name="Google Shape;805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6" name="Google Shape;806;p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71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6" name="Google Shape;816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7" name="Google Shape;817;p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72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a815ed2fed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7" name="Google Shape;827;ga815ed2fed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8" name="Google Shape;828;ga815ed2fed_0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73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8" name="Google Shape;838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9" name="Google Shape;839;p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74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9" name="Google Shape;849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5" name="Google Shape;855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6" name="Google Shape;856;p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76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1" name="Google Shape;861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2" name="Google Shape;862;p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77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5" name="Google Shape;875;p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78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8" name="Google Shape;888;p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79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16880f8b9_6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b16880f8b9_6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gb16880f8b9_6_1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8" name="Google Shape;898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9" name="Google Shape;899;p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80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2" name="Google Shape;912;p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81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6" name="Google Shape;926;p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82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9" name="Google Shape;939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0" name="Google Shape;940;p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83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2" name="Google Shape;952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3" name="Google Shape;953;p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84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5" name="Google Shape;965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6" name="Google Shape;966;p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85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6" name="Google Shape;976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7" name="Google Shape;977;p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86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9" name="Google Shape;989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0" name="Google Shape;990;p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87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1" name="Google Shape;1001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2" name="Google Shape;1002;p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88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3" name="Google Shape;1013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4" name="Google Shape;1014;p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16880f8b9_6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b16880f8b9_6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16880f8b9_6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5" name="Google Shape;1025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6" name="Google Shape;1026;p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90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b16880f8b9_5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8" name="Google Shape;1038;gb16880f8b9_5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9" name="Google Shape;1039;gb16880f8b9_5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91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a815ed2fed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0" name="Google Shape;1050;ga815ed2fed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1" name="Google Shape;1051;ga815ed2fed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92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2" name="Google Shape;1062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3" name="Google Shape;1063;p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93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5" name="Google Shape;1075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6" name="Google Shape;1076;p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94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6" name="Google Shape;1086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7" name="Google Shape;1087;p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95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7" name="Google Shape;1097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8" name="Google Shape;1098;p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96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9" name="Google Shape;1109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0" name="Google Shape;1110;p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97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ea151da7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5" name="Google Shape;1115;gaea151da7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6" name="Google Shape;1116;gaea151da7f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98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7" name="Google Shape;1127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8" name="Google Shape;1128;p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4"/>
          <p:cNvSpPr txBox="1">
            <a:spLocks noGrp="1"/>
          </p:cNvSpPr>
          <p:nvPr>
            <p:ph type="dt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ftr" idx="11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sldNum" idx="12"/>
          </p:nvPr>
        </p:nvSpPr>
        <p:spPr>
          <a:xfrm>
            <a:off x="17216716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">
  <p:cSld name="2_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5"/>
          <p:cNvSpPr>
            <a:spLocks noGrp="1"/>
          </p:cNvSpPr>
          <p:nvPr>
            <p:ph type="pic" idx="2"/>
          </p:nvPr>
        </p:nvSpPr>
        <p:spPr>
          <a:xfrm>
            <a:off x="10882366" y="1170432"/>
            <a:ext cx="12270239" cy="113751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01"/>
              <a:buFont typeface="Arial"/>
              <a:buNone/>
              <a:defRPr sz="21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">
  <p:cSld name="Full Imag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>
            <a:spLocks noGrp="1"/>
          </p:cNvSpPr>
          <p:nvPr>
            <p:ph type="pic" idx="2"/>
          </p:nvPr>
        </p:nvSpPr>
        <p:spPr>
          <a:xfrm>
            <a:off x="-276644" y="-261256"/>
            <a:ext cx="24930937" cy="142385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01"/>
              <a:buFont typeface="Arial"/>
              <a:buNone/>
              <a:defRPr sz="21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">
  <p:cSld name="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>
            <a:spLocks noGrp="1"/>
          </p:cNvSpPr>
          <p:nvPr>
            <p:ph type="pic" idx="2"/>
          </p:nvPr>
        </p:nvSpPr>
        <p:spPr>
          <a:xfrm>
            <a:off x="11298802" y="2220685"/>
            <a:ext cx="10810241" cy="103248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01"/>
              <a:buFont typeface="Arial"/>
              <a:buNone/>
              <a:defRPr sz="21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lide">
  <p:cSld name="3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>
            <a:spLocks noGrp="1"/>
          </p:cNvSpPr>
          <p:nvPr>
            <p:ph type="pic" idx="2"/>
          </p:nvPr>
        </p:nvSpPr>
        <p:spPr>
          <a:xfrm>
            <a:off x="17061020" y="1701642"/>
            <a:ext cx="4789720" cy="103431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01"/>
              <a:buFont typeface="Arial"/>
              <a:buNone/>
              <a:defRPr sz="21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98"/>
              <a:buFont typeface="Calibri"/>
              <a:buNone/>
              <a:defRPr sz="8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17216716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23"/>
          <p:cNvSpPr txBox="1"/>
          <p:nvPr/>
        </p:nvSpPr>
        <p:spPr>
          <a:xfrm>
            <a:off x="23494316" y="610541"/>
            <a:ext cx="924796" cy="49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r>
              <a:rPr lang="ko-KR" sz="2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/>
          <p:nvPr/>
        </p:nvSpPr>
        <p:spPr>
          <a:xfrm rot="5400000">
            <a:off x="8030452" y="3119334"/>
            <a:ext cx="3446390" cy="2971026"/>
          </a:xfrm>
          <a:prstGeom prst="hexagon">
            <a:avLst>
              <a:gd name="adj" fmla="val 25000"/>
              <a:gd name="vf" fmla="val 115470"/>
            </a:avLst>
          </a:prstGeom>
          <a:noFill/>
          <a:ln w="15875" cap="rnd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"/>
          <p:cNvSpPr/>
          <p:nvPr/>
        </p:nvSpPr>
        <p:spPr>
          <a:xfrm rot="5400000">
            <a:off x="1703658" y="2299038"/>
            <a:ext cx="3446390" cy="297102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202120"/>
          </a:solidFill>
          <a:ln w="180975" cap="rnd" cmpd="sng">
            <a:solidFill>
              <a:srgbClr val="20212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/>
          <p:nvPr/>
        </p:nvSpPr>
        <p:spPr>
          <a:xfrm rot="5400000">
            <a:off x="5136485" y="2299038"/>
            <a:ext cx="3446390" cy="2971026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/>
          <p:nvPr/>
        </p:nvSpPr>
        <p:spPr>
          <a:xfrm rot="5400000">
            <a:off x="-17900" y="5491643"/>
            <a:ext cx="3446390" cy="2971026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"/>
          <p:cNvSpPr/>
          <p:nvPr/>
        </p:nvSpPr>
        <p:spPr>
          <a:xfrm rot="5400000">
            <a:off x="3425216" y="5486065"/>
            <a:ext cx="3446390" cy="2971026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 rot="5400000">
            <a:off x="5100193" y="8584404"/>
            <a:ext cx="3446390" cy="2971026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/>
          <p:nvPr/>
        </p:nvSpPr>
        <p:spPr>
          <a:xfrm rot="5400000">
            <a:off x="1657077" y="8605231"/>
            <a:ext cx="3446390" cy="297102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202120"/>
          </a:solidFill>
          <a:ln w="180975" cap="rnd" cmpd="sng">
            <a:solidFill>
              <a:srgbClr val="20212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"/>
          <p:cNvSpPr/>
          <p:nvPr/>
        </p:nvSpPr>
        <p:spPr>
          <a:xfrm rot="5400000">
            <a:off x="-814570" y="9459390"/>
            <a:ext cx="3234739" cy="1273862"/>
          </a:xfrm>
          <a:custGeom>
            <a:avLst/>
            <a:gdLst/>
            <a:ahLst/>
            <a:cxnLst/>
            <a:rect l="l" t="t" r="r" b="b"/>
            <a:pathLst>
              <a:path w="1617791" h="637097" extrusionOk="0">
                <a:moveTo>
                  <a:pt x="0" y="637097"/>
                </a:moveTo>
                <a:lnTo>
                  <a:pt x="318548" y="0"/>
                </a:lnTo>
                <a:lnTo>
                  <a:pt x="1299242" y="0"/>
                </a:lnTo>
                <a:lnTo>
                  <a:pt x="1617791" y="637097"/>
                </a:lnTo>
                <a:close/>
              </a:path>
            </a:pathLst>
          </a:cu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"/>
          <p:cNvSpPr/>
          <p:nvPr/>
        </p:nvSpPr>
        <p:spPr>
          <a:xfrm rot="5400000">
            <a:off x="7507645" y="-206072"/>
            <a:ext cx="2310798" cy="2971026"/>
          </a:xfrm>
          <a:custGeom>
            <a:avLst/>
            <a:gdLst/>
            <a:ahLst/>
            <a:cxnLst/>
            <a:rect l="l" t="t" r="r" b="b"/>
            <a:pathLst>
              <a:path w="1155700" h="1485900" extrusionOk="0">
                <a:moveTo>
                  <a:pt x="0" y="1485900"/>
                </a:moveTo>
                <a:lnTo>
                  <a:pt x="0" y="0"/>
                </a:lnTo>
                <a:lnTo>
                  <a:pt x="784225" y="0"/>
                </a:lnTo>
                <a:lnTo>
                  <a:pt x="1155700" y="742950"/>
                </a:lnTo>
                <a:lnTo>
                  <a:pt x="784225" y="1485900"/>
                </a:lnTo>
                <a:close/>
              </a:path>
            </a:pathLst>
          </a:cu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"/>
          <p:cNvSpPr/>
          <p:nvPr/>
        </p:nvSpPr>
        <p:spPr>
          <a:xfrm rot="5400000">
            <a:off x="4040497" y="11118248"/>
            <a:ext cx="2215827" cy="2971026"/>
          </a:xfrm>
          <a:custGeom>
            <a:avLst/>
            <a:gdLst/>
            <a:ahLst/>
            <a:cxnLst/>
            <a:rect l="l" t="t" r="r" b="b"/>
            <a:pathLst>
              <a:path w="1108202" h="1485900" extrusionOk="0">
                <a:moveTo>
                  <a:pt x="0" y="742950"/>
                </a:moveTo>
                <a:lnTo>
                  <a:pt x="371475" y="0"/>
                </a:lnTo>
                <a:lnTo>
                  <a:pt x="1108202" y="0"/>
                </a:lnTo>
                <a:lnTo>
                  <a:pt x="1108202" y="1485900"/>
                </a:lnTo>
                <a:lnTo>
                  <a:pt x="371475" y="1485900"/>
                </a:lnTo>
                <a:close/>
              </a:path>
            </a:pathLst>
          </a:cu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"/>
          <p:cNvSpPr/>
          <p:nvPr/>
        </p:nvSpPr>
        <p:spPr>
          <a:xfrm rot="5400000">
            <a:off x="541690" y="11116471"/>
            <a:ext cx="2219382" cy="2971026"/>
          </a:xfrm>
          <a:custGeom>
            <a:avLst/>
            <a:gdLst/>
            <a:ahLst/>
            <a:cxnLst/>
            <a:rect l="l" t="t" r="r" b="b"/>
            <a:pathLst>
              <a:path w="1109980" h="1485900" extrusionOk="0">
                <a:moveTo>
                  <a:pt x="0" y="742950"/>
                </a:moveTo>
                <a:lnTo>
                  <a:pt x="371475" y="0"/>
                </a:lnTo>
                <a:lnTo>
                  <a:pt x="1109980" y="0"/>
                </a:lnTo>
                <a:lnTo>
                  <a:pt x="1109980" y="1485900"/>
                </a:lnTo>
                <a:lnTo>
                  <a:pt x="371475" y="1485900"/>
                </a:lnTo>
                <a:close/>
              </a:path>
            </a:pathLst>
          </a:cu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"/>
          <p:cNvSpPr/>
          <p:nvPr/>
        </p:nvSpPr>
        <p:spPr>
          <a:xfrm rot="5400000">
            <a:off x="4033576" y="-251780"/>
            <a:ext cx="2219382" cy="2971026"/>
          </a:xfrm>
          <a:custGeom>
            <a:avLst/>
            <a:gdLst/>
            <a:ahLst/>
            <a:cxnLst/>
            <a:rect l="l" t="t" r="r" b="b"/>
            <a:pathLst>
              <a:path w="1109980" h="1485900" extrusionOk="0">
                <a:moveTo>
                  <a:pt x="0" y="1485900"/>
                </a:moveTo>
                <a:lnTo>
                  <a:pt x="0" y="0"/>
                </a:lnTo>
                <a:lnTo>
                  <a:pt x="738505" y="0"/>
                </a:lnTo>
                <a:lnTo>
                  <a:pt x="1109980" y="742950"/>
                </a:lnTo>
                <a:lnTo>
                  <a:pt x="738505" y="1485900"/>
                </a:lnTo>
                <a:close/>
              </a:path>
            </a:pathLst>
          </a:cu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"/>
          <p:cNvSpPr/>
          <p:nvPr/>
        </p:nvSpPr>
        <p:spPr>
          <a:xfrm rot="5400000">
            <a:off x="11059164" y="-237813"/>
            <a:ext cx="2247315" cy="2971026"/>
          </a:xfrm>
          <a:custGeom>
            <a:avLst/>
            <a:gdLst/>
            <a:ahLst/>
            <a:cxnLst/>
            <a:rect l="l" t="t" r="r" b="b"/>
            <a:pathLst>
              <a:path w="1123950" h="1485900" extrusionOk="0">
                <a:moveTo>
                  <a:pt x="0" y="1485900"/>
                </a:moveTo>
                <a:lnTo>
                  <a:pt x="0" y="0"/>
                </a:lnTo>
                <a:lnTo>
                  <a:pt x="752475" y="0"/>
                </a:lnTo>
                <a:lnTo>
                  <a:pt x="1123950" y="742950"/>
                </a:lnTo>
                <a:lnTo>
                  <a:pt x="752475" y="1485900"/>
                </a:lnTo>
                <a:close/>
              </a:path>
            </a:pathLst>
          </a:cu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 rot="5400000">
            <a:off x="14915042" y="-573914"/>
            <a:ext cx="1318363" cy="2714275"/>
          </a:xfrm>
          <a:custGeom>
            <a:avLst/>
            <a:gdLst/>
            <a:ahLst/>
            <a:cxnLst/>
            <a:rect l="l" t="t" r="r" b="b"/>
            <a:pathLst>
              <a:path w="659353" h="1357491" extrusionOk="0">
                <a:moveTo>
                  <a:pt x="0" y="1357491"/>
                </a:moveTo>
                <a:lnTo>
                  <a:pt x="0" y="0"/>
                </a:lnTo>
                <a:lnTo>
                  <a:pt x="659353" y="1357491"/>
                </a:lnTo>
                <a:close/>
              </a:path>
            </a:pathLst>
          </a:cu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"/>
          <p:cNvSpPr/>
          <p:nvPr/>
        </p:nvSpPr>
        <p:spPr>
          <a:xfrm rot="5400000">
            <a:off x="12643572" y="10621742"/>
            <a:ext cx="3446390" cy="2971026"/>
          </a:xfrm>
          <a:prstGeom prst="hexagon">
            <a:avLst>
              <a:gd name="adj" fmla="val 25000"/>
              <a:gd name="vf" fmla="val 115470"/>
            </a:avLst>
          </a:prstGeom>
          <a:noFill/>
          <a:ln w="15875" cap="rnd" cmpd="sng">
            <a:solidFill>
              <a:schemeClr val="lt1">
                <a:alpha val="54509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/>
          <p:nvPr/>
        </p:nvSpPr>
        <p:spPr>
          <a:xfrm rot="5400000">
            <a:off x="18706157" y="8671164"/>
            <a:ext cx="5435740" cy="4685983"/>
          </a:xfrm>
          <a:prstGeom prst="hexagon">
            <a:avLst>
              <a:gd name="adj" fmla="val 25000"/>
              <a:gd name="vf" fmla="val 115470"/>
            </a:avLst>
          </a:prstGeom>
          <a:noFill/>
          <a:ln w="15875" cap="rnd" cmpd="sng">
            <a:solidFill>
              <a:schemeClr val="lt1">
                <a:alpha val="54509"/>
              </a:schemeClr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"/>
          <p:cNvSpPr txBox="1"/>
          <p:nvPr/>
        </p:nvSpPr>
        <p:spPr>
          <a:xfrm>
            <a:off x="10532068" y="4570111"/>
            <a:ext cx="10263925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ko-KR" sz="9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LEARNING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ko-KR" sz="9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MANAGEMENT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ko-KR" sz="9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/>
          <p:nvPr/>
        </p:nvSpPr>
        <p:spPr>
          <a:xfrm rot="5400000">
            <a:off x="8808910" y="8792790"/>
            <a:ext cx="3446390" cy="2971026"/>
          </a:xfrm>
          <a:prstGeom prst="hexagon">
            <a:avLst>
              <a:gd name="adj" fmla="val 25000"/>
              <a:gd name="vf" fmla="val 115470"/>
            </a:avLst>
          </a:prstGeom>
          <a:noFill/>
          <a:ln w="15875" cap="rnd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/>
          <p:cNvSpPr/>
          <p:nvPr/>
        </p:nvSpPr>
        <p:spPr>
          <a:xfrm rot="5400000">
            <a:off x="595604" y="-206072"/>
            <a:ext cx="2219382" cy="2971026"/>
          </a:xfrm>
          <a:custGeom>
            <a:avLst/>
            <a:gdLst/>
            <a:ahLst/>
            <a:cxnLst/>
            <a:rect l="l" t="t" r="r" b="b"/>
            <a:pathLst>
              <a:path w="1109980" h="1485900" extrusionOk="0">
                <a:moveTo>
                  <a:pt x="0" y="1485900"/>
                </a:moveTo>
                <a:lnTo>
                  <a:pt x="0" y="0"/>
                </a:lnTo>
                <a:lnTo>
                  <a:pt x="738505" y="0"/>
                </a:lnTo>
                <a:lnTo>
                  <a:pt x="1109980" y="742950"/>
                </a:lnTo>
                <a:lnTo>
                  <a:pt x="738505" y="1485900"/>
                </a:lnTo>
                <a:close/>
              </a:path>
            </a:pathLst>
          </a:cu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1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[관리자]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학습 관리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13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43" name="Google Shape;1143;p113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   -&gt; 수업 정보와 수강생 명단이 나온다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승인 버튼 누르기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-&gt; 승인여부가 Y로 바뀌고 취소 버튼으로 바뀐다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4" name="Google Shape;1144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76694" cy="760953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13"/>
          <p:cNvSpPr/>
          <p:nvPr/>
        </p:nvSpPr>
        <p:spPr>
          <a:xfrm>
            <a:off x="13521777" y="757573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1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113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수강생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p113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14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55" name="Google Shape;1155;p114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   -&gt; 수업 정보와 수강생 명단이 나온다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승인 버튼 누르기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-&gt; 승인여부가 Y로 바뀌고 취소 버튼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취소 버튼 누르기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-&gt;수강생 명단에서 삭제, 출석부에서 삭제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6" name="Google Shape;1156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76693" cy="7566079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14"/>
          <p:cNvSpPr/>
          <p:nvPr/>
        </p:nvSpPr>
        <p:spPr>
          <a:xfrm>
            <a:off x="3436710" y="7725026"/>
            <a:ext cx="113885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1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11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수강생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114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15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7" name="Google Shape;1167;p115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8" name="Google Shape;1168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76693" cy="7594337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15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11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11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진도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115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16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9" name="Google Shape;1179;p116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    -&gt; 수업 정보와 주차 별 계획, 진도 현황이 나온다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0" name="Google Shape;1180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76693" cy="8625806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116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116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진도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116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17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90" name="Google Shape;1190;p117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1" name="Google Shape;1191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0" y="2213022"/>
            <a:ext cx="13976693" cy="7605455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17"/>
          <p:cNvSpPr/>
          <p:nvPr/>
        </p:nvSpPr>
        <p:spPr>
          <a:xfrm>
            <a:off x="13334969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11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117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117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18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02" name="Google Shape;1202;p118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   -&gt;수업 정보와 과제 목록이 나온다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3" name="Google Shape;1203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6020" cy="7605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18"/>
          <p:cNvSpPr/>
          <p:nvPr/>
        </p:nvSpPr>
        <p:spPr>
          <a:xfrm>
            <a:off x="7201096" y="6015749"/>
            <a:ext cx="1793614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11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118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118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19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14" name="Google Shape;1214;p119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   -&gt;수업 정보와 과제 목록이 나온다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2. 과제 이름을 클릭하면 과제 정보가 나온다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3. 파일 이름을 클릭하면 파일이 다운로드된다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5" name="Google Shape;1215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7811" cy="7605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19"/>
          <p:cNvSpPr/>
          <p:nvPr/>
        </p:nvSpPr>
        <p:spPr>
          <a:xfrm>
            <a:off x="9856172" y="73349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119"/>
          <p:cNvSpPr/>
          <p:nvPr/>
        </p:nvSpPr>
        <p:spPr>
          <a:xfrm>
            <a:off x="7350328" y="78567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119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119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119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20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27" name="Google Shape;1227;p120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   -&gt;수업 정보와 과제 목록이 나온다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2. 과제 이름을 클릭하면 과제 정보가 나온다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파일 이름을 클릭하면 파일이 다운로드된다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4. 수정 버튼을 누르면 파일 업로드가 가능한 창이 나온다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8" name="Google Shape;1228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63749" cy="7605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20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120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20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21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38" name="Google Shape;1238;p121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-&gt;수업 정보와 과제 목록이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과제 이름을 클릭하면 과제 정보가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파일 이름을 클릭하면 파일이 다운로드된다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4. 수정 버튼을 누르면 파일 업로드가 가능한 창이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5. 제출 현황에서 자세히 보기를 누른다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9" name="Google Shape;1239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6020" cy="7605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21"/>
          <p:cNvSpPr/>
          <p:nvPr/>
        </p:nvSpPr>
        <p:spPr>
          <a:xfrm>
            <a:off x="13716000" y="6120046"/>
            <a:ext cx="1260382" cy="392721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121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121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121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22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50" name="Google Shape;1250;p12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-&gt;수업 정보와 과제 목록이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과제 이름을 클릭하면 과제 정보가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파일 이름을 클릭하면 파일이 다운로드된다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4. 수정 버튼을 누르면 파일 업로드가 가능한 창이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5. 제출 현황에서 자세히 보기를 누른다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-&gt;과제를 제출한 학생의 명단이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1" name="Google Shape;1251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0753"/>
            <a:ext cx="13956287" cy="7605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22"/>
          <p:cNvSpPr/>
          <p:nvPr/>
        </p:nvSpPr>
        <p:spPr>
          <a:xfrm>
            <a:off x="5822302" y="7631605"/>
            <a:ext cx="1260382" cy="392721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12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122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122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수업을 누르면 상담 목록이 나온다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2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2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333" y="2046412"/>
            <a:ext cx="13966197" cy="895126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2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 상담 이력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2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2"/>
          <p:cNvSpPr/>
          <p:nvPr/>
        </p:nvSpPr>
        <p:spPr>
          <a:xfrm>
            <a:off x="7763353" y="4349767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2"/>
          <p:cNvSpPr/>
          <p:nvPr/>
        </p:nvSpPr>
        <p:spPr>
          <a:xfrm>
            <a:off x="3506275" y="7533400"/>
            <a:ext cx="11907000" cy="3794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23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62" name="Google Shape;1262;p123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-&gt;수업 정보와 과제 목록이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과제 이름을 클릭하면 과제 정보가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파일 이름을 클릭하면 파일이 다운로드된다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4. 수정 버튼을 누르면 파일 업로드가 가능한 창이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5. 제출 현황에서 자세히 보기를 누른다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-&gt;과제를 제출한 학생의 명단이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6. 학생 이름을 누르면 학생이 제출한 과제 정보가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7. 파일 받기 버튼을 누르면 학생의 과제를 다운로드 할 수 있다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3" name="Google Shape;1263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6287" cy="7579132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123"/>
          <p:cNvSpPr/>
          <p:nvPr/>
        </p:nvSpPr>
        <p:spPr>
          <a:xfrm>
            <a:off x="9311950" y="7631604"/>
            <a:ext cx="634483" cy="411383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12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123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123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24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74" name="Google Shape;1274;p124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-&gt;수업 정보와 과제 목록이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과제 이름을 클릭하면 과제 정보가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파일 이름을 클릭하면 파일이 다운로드된다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4. 수정 버튼을 누르면 파일 업로드가 가능한 창이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5. 제출 현황에서 자세히 보기를 누른다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-&gt;과제를 제출한 학생의 명단이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6. 학생 이름을 누르면 학생이 제출한 과제 정보가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7. 파일 받기 버튼을 누르면 학생의 과제를 다운로드 할 수 있다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8. 과제 올리기 버튼을 누른다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5" name="Google Shape;1275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6020" cy="7605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24"/>
          <p:cNvSpPr/>
          <p:nvPr/>
        </p:nvSpPr>
        <p:spPr>
          <a:xfrm>
            <a:off x="13373166" y="2873107"/>
            <a:ext cx="1260382" cy="392721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12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12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p124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25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86" name="Google Shape;1286;p125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-&gt;수업 정보와 과제 목록이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과제 이름을 클릭하면 과제 정보가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파일 이름을 클릭하면 파일이 다운로드된다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4. 수정 버튼을 누르면 파일 업로드가 가능한 창이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5. 제출 현황에서 자세히 보기를 누른다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-&gt;과제를 제출한 학생의 명단이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6. 학생 이름을 누르면 학생이 제출한 과제 정보가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7. 파일 받기 버튼을 누르면 학생의 과제를 다운로드 할 수 있다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8. 과제 올리기 버튼을 누른다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-&gt;과제 등록하기 모달이 뜬다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7" name="Google Shape;1287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6287" cy="7585180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12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12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125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125"/>
          <p:cNvSpPr/>
          <p:nvPr/>
        </p:nvSpPr>
        <p:spPr>
          <a:xfrm>
            <a:off x="7357995" y="8909995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125"/>
          <p:cNvSpPr/>
          <p:nvPr/>
        </p:nvSpPr>
        <p:spPr>
          <a:xfrm>
            <a:off x="6247345" y="8233520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Google Shape;1298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104394" cy="9473937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2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128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성적 조회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128"/>
          <p:cNvSpPr/>
          <p:nvPr/>
        </p:nvSpPr>
        <p:spPr>
          <a:xfrm>
            <a:off x="3430713" y="8160082"/>
            <a:ext cx="11686500" cy="37602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128"/>
          <p:cNvSpPr/>
          <p:nvPr/>
        </p:nvSpPr>
        <p:spPr>
          <a:xfrm>
            <a:off x="13515395" y="3088120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128"/>
          <p:cNvSpPr/>
          <p:nvPr/>
        </p:nvSpPr>
        <p:spPr>
          <a:xfrm>
            <a:off x="4930545" y="4607720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128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강의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목록 조회 후 검색 버튼 누르기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-&gt;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해당 강의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시험목록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이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출력된다.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시험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이름을 클릭하면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해당 시험을 본       학생들의 성적 정보가 출력 된다.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12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" name="Google Shape;1311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104394" cy="7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29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129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상     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129"/>
          <p:cNvSpPr/>
          <p:nvPr/>
        </p:nvSpPr>
        <p:spPr>
          <a:xfrm>
            <a:off x="12410232" y="3995965"/>
            <a:ext cx="3062100" cy="20232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129"/>
          <p:cNvSpPr txBox="1"/>
          <p:nvPr/>
        </p:nvSpPr>
        <p:spPr>
          <a:xfrm>
            <a:off x="16963425" y="2430625"/>
            <a:ext cx="6550500" cy="75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강의를 선택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-&gt; 해당 강의를 듣는 수강생 상담목록이 나옴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2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2" name="Google Shape;1322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72313" cy="7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30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30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상     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130"/>
          <p:cNvSpPr/>
          <p:nvPr/>
        </p:nvSpPr>
        <p:spPr>
          <a:xfrm>
            <a:off x="8051975" y="4775925"/>
            <a:ext cx="1203900" cy="5295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130"/>
          <p:cNvSpPr txBox="1"/>
          <p:nvPr/>
        </p:nvSpPr>
        <p:spPr>
          <a:xfrm>
            <a:off x="16963425" y="2430625"/>
            <a:ext cx="6550500" cy="75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1.학생 이름 클릭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-&gt; 상담내용이 나옴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130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72313" cy="96467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31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131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상     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131"/>
          <p:cNvSpPr/>
          <p:nvPr/>
        </p:nvSpPr>
        <p:spPr>
          <a:xfrm>
            <a:off x="6236350" y="10972800"/>
            <a:ext cx="2528100" cy="651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131"/>
          <p:cNvSpPr txBox="1"/>
          <p:nvPr/>
        </p:nvSpPr>
        <p:spPr>
          <a:xfrm>
            <a:off x="16963425" y="2430625"/>
            <a:ext cx="6550500" cy="75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1.학생 이름 클릭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- &gt;상담내용이 나옴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2.상담내용을  조회 및 수정할수있음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131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4" name="Google Shape;1344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72313" cy="7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3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132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상     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132"/>
          <p:cNvSpPr/>
          <p:nvPr/>
        </p:nvSpPr>
        <p:spPr>
          <a:xfrm>
            <a:off x="13459450" y="3295800"/>
            <a:ext cx="1461600" cy="651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132"/>
          <p:cNvSpPr txBox="1"/>
          <p:nvPr/>
        </p:nvSpPr>
        <p:spPr>
          <a:xfrm>
            <a:off x="17178700" y="3014925"/>
            <a:ext cx="6212100" cy="6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Google Shape;1349;p132"/>
          <p:cNvSpPr txBox="1"/>
          <p:nvPr/>
        </p:nvSpPr>
        <p:spPr>
          <a:xfrm>
            <a:off x="16963425" y="2430625"/>
            <a:ext cx="6550500" cy="75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1.상담등록 버튼 클릭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-&gt; 상담 등록창 출력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13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6" name="Google Shape;1356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72312" cy="85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3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133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상     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p133"/>
          <p:cNvSpPr/>
          <p:nvPr/>
        </p:nvSpPr>
        <p:spPr>
          <a:xfrm>
            <a:off x="6828400" y="10025500"/>
            <a:ext cx="1341900" cy="651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133"/>
          <p:cNvSpPr txBox="1"/>
          <p:nvPr/>
        </p:nvSpPr>
        <p:spPr>
          <a:xfrm>
            <a:off x="16963425" y="2430625"/>
            <a:ext cx="6550500" cy="75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1.상담등록 버튼 클릭 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상담 등록창 출력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과정명선택 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-&gt; 강의를 선택하면 해당 강의를 수강하는 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	 학생 목록이뜸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3. 상담일자 상담장소 상담내용 작성후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  저장버튼 누르면 상담이 저장된다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133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Google Shape;1367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25" y="2213099"/>
            <a:ext cx="14234240" cy="75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13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13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135"/>
          <p:cNvSpPr/>
          <p:nvPr/>
        </p:nvSpPr>
        <p:spPr>
          <a:xfrm>
            <a:off x="5052225" y="4506700"/>
            <a:ext cx="1263000" cy="651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135"/>
          <p:cNvSpPr/>
          <p:nvPr/>
        </p:nvSpPr>
        <p:spPr>
          <a:xfrm>
            <a:off x="12313925" y="3048025"/>
            <a:ext cx="1263000" cy="5295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135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강의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목록 조회 후 검색 버튼 누르기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-&gt;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해당 강의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시험목록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이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출력된다.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시험등록을 통해 해당 강의의 시험을 등록 할 수 있다.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재시험 등록을 하면 해당 시험에 대한 재시험이 등록된다.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시험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이름을 클릭하면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시험 문제 등록 페이지로 이동한다.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135"/>
          <p:cNvSpPr/>
          <p:nvPr/>
        </p:nvSpPr>
        <p:spPr>
          <a:xfrm>
            <a:off x="13576925" y="3048025"/>
            <a:ext cx="1263000" cy="5295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13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815ed2fed_0_395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a815ed2fed_0_395"/>
          <p:cNvSpPr/>
          <p:nvPr/>
        </p:nvSpPr>
        <p:spPr>
          <a:xfrm>
            <a:off x="5388375" y="396520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a815ed2fed_0_3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333" y="2046412"/>
            <a:ext cx="13966199" cy="895126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a815ed2fed_0_395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a815ed2fed_0_395"/>
          <p:cNvSpPr txBox="1"/>
          <p:nvPr/>
        </p:nvSpPr>
        <p:spPr>
          <a:xfrm>
            <a:off x="668215" y="950925"/>
            <a:ext cx="4720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 상담 이력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a815ed2fed_0_395"/>
          <p:cNvSpPr/>
          <p:nvPr/>
        </p:nvSpPr>
        <p:spPr>
          <a:xfrm>
            <a:off x="7182500" y="9788725"/>
            <a:ext cx="12810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a815ed2fed_0_395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수업을 누르면 상담 목록이 나온다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2. 학생 이름을 클릭한다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a815ed2fed_0_395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Google Shape;138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78" y="2213112"/>
            <a:ext cx="14072326" cy="10292566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36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136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136"/>
          <p:cNvSpPr/>
          <p:nvPr/>
        </p:nvSpPr>
        <p:spPr>
          <a:xfrm>
            <a:off x="13804725" y="5257525"/>
            <a:ext cx="927600" cy="651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136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136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문제등록을 통해 시험 문제를 등록할 수 있다.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2.이전 시험 불러오기를 통해 다른 시험의 문제를 등록 할 수 있다.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3.수정 및 삭제 버튼을 통해 시험문제를 수정 및 삭제 할 수 있다.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136"/>
          <p:cNvSpPr/>
          <p:nvPr/>
        </p:nvSpPr>
        <p:spPr>
          <a:xfrm>
            <a:off x="11768625" y="2976125"/>
            <a:ext cx="1263000" cy="651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136"/>
          <p:cNvSpPr/>
          <p:nvPr/>
        </p:nvSpPr>
        <p:spPr>
          <a:xfrm>
            <a:off x="13031625" y="2976125"/>
            <a:ext cx="1458000" cy="651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Google Shape;1393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110378" cy="10355106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3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137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13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137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문제 수정을 통해 시험 문제를 수정 할 수 있다.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Google Shape;1403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229774" cy="10355106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3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138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13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138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문제 등록을 통해 시험 문제를 등록 할 수 있다.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138"/>
          <p:cNvSpPr/>
          <p:nvPr/>
        </p:nvSpPr>
        <p:spPr>
          <a:xfrm>
            <a:off x="13668950" y="3105550"/>
            <a:ext cx="1197900" cy="4002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229774" cy="7613382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139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139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p139"/>
          <p:cNvSpPr/>
          <p:nvPr/>
        </p:nvSpPr>
        <p:spPr>
          <a:xfrm>
            <a:off x="13623850" y="3005675"/>
            <a:ext cx="1263000" cy="651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13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139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시험 등록을 통해 시험을 등록 할 수 있다.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b16880f8b9_7_42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gb16880f8b9_7_42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출</a:t>
            </a:r>
            <a:r>
              <a:rPr lang="ko-KR" sz="5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석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gb16880f8b9_7_4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강사가 맡은 강의 목록을 보여준다.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강의명을 클릭하면 오늘날짜의 출석부가 생성된다.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출석, 지각, 조퇴, 결석 상태를 체크하고 출석 완료를 누르면 출석이 완료된다.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출석이 완료 되면 출석 현황과 강의 진행률이 업데이트 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출석부의 수정은 당일에만 가능하다.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gb16880f8b9_7_4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9" name="Google Shape;1429;gb16880f8b9_7_42"/>
          <p:cNvPicPr preferRelativeResize="0"/>
          <p:nvPr/>
        </p:nvPicPr>
        <p:blipFill rotWithShape="1">
          <a:blip r:embed="rId3">
            <a:alphaModFix/>
          </a:blip>
          <a:srcRect t="418"/>
          <a:stretch/>
        </p:blipFill>
        <p:spPr>
          <a:xfrm>
            <a:off x="1093825" y="2377200"/>
            <a:ext cx="14031725" cy="90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gb16880f8b9_7_42"/>
          <p:cNvSpPr/>
          <p:nvPr/>
        </p:nvSpPr>
        <p:spPr>
          <a:xfrm>
            <a:off x="3425400" y="7334950"/>
            <a:ext cx="11454900" cy="39930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b16880f8b9_7_52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gb16880f8b9_7_52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출</a:t>
            </a:r>
            <a:r>
              <a:rPr lang="ko-KR" sz="5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석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gb16880f8b9_7_52"/>
          <p:cNvSpPr txBox="1"/>
          <p:nvPr/>
        </p:nvSpPr>
        <p:spPr>
          <a:xfrm>
            <a:off x="16136695" y="285449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강의목록 중에서 상세조회 버튼을 누른다.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해당강의를 듣는 학생들의 오늘 날짜까지의 출석 상태를 조회 할 수 있다.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gb16880f8b9_7_5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0" name="Google Shape;1440;gb16880f8b9_7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825" y="2423225"/>
            <a:ext cx="13786474" cy="890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gb16880f8b9_7_52"/>
          <p:cNvSpPr/>
          <p:nvPr/>
        </p:nvSpPr>
        <p:spPr>
          <a:xfrm>
            <a:off x="3678975" y="3391850"/>
            <a:ext cx="8678700" cy="7469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43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[강사]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커뮤니티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3" name="Google Shape;1453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229774" cy="7601278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144"/>
          <p:cNvSpPr/>
          <p:nvPr/>
        </p:nvSpPr>
        <p:spPr>
          <a:xfrm>
            <a:off x="13622694" y="2978615"/>
            <a:ext cx="1260382" cy="392721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14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14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14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144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조건 별 검색을 통해 등록된 Q&amp;A정보를 검색 할 수 있다.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" name="Google Shape;1464;p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229774" cy="7601278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145"/>
          <p:cNvSpPr/>
          <p:nvPr/>
        </p:nvSpPr>
        <p:spPr>
          <a:xfrm>
            <a:off x="6611815" y="7867138"/>
            <a:ext cx="1319913" cy="432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14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14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14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145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Q&amp;A 제목을 클릭하여 해당 글의 정보를 읽어 올 수 있다.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46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76" name="Google Shape;1476;p146"/>
          <p:cNvSpPr/>
          <p:nvPr/>
        </p:nvSpPr>
        <p:spPr>
          <a:xfrm>
            <a:off x="6611815" y="7867138"/>
            <a:ext cx="1319913" cy="432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7" name="Google Shape;1477;p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229774" cy="7641286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46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146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146"/>
          <p:cNvSpPr/>
          <p:nvPr/>
        </p:nvSpPr>
        <p:spPr>
          <a:xfrm>
            <a:off x="9982795" y="8791595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146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146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조회 해온 Q&amp;A 글에 댓글을 작성할 수 있다.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3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455" y="2213022"/>
            <a:ext cx="13955076" cy="895126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3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 상담 이력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3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수업을 누르면 상담 목록이 나온다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2. 학생 이름을 클릭한다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-&gt;학생의 상담 내용을 확인할 수 있다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3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3"/>
          <p:cNvSpPr/>
          <p:nvPr/>
        </p:nvSpPr>
        <p:spPr>
          <a:xfrm>
            <a:off x="6015538" y="10545546"/>
            <a:ext cx="128100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8" name="Google Shape;1488;gb16880f8b9_5_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2" cy="894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gb16880f8b9_5_199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gb16880f8b9_5_199"/>
          <p:cNvSpPr txBox="1"/>
          <p:nvPr/>
        </p:nvSpPr>
        <p:spPr>
          <a:xfrm>
            <a:off x="668215" y="950925"/>
            <a:ext cx="4720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설문조사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1" name="Google Shape;1491;gb16880f8b9_5_199"/>
          <p:cNvSpPr/>
          <p:nvPr/>
        </p:nvSpPr>
        <p:spPr>
          <a:xfrm>
            <a:off x="3847225" y="4433725"/>
            <a:ext cx="12810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gb16880f8b9_5_199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1. 강사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gb16880f8b9_5_19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9" name="Google Shape;1499;gb16880f8b9_5_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2" cy="8924689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gb16880f8b9_5_209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gb16880f8b9_5_209"/>
          <p:cNvSpPr txBox="1"/>
          <p:nvPr/>
        </p:nvSpPr>
        <p:spPr>
          <a:xfrm>
            <a:off x="668215" y="950925"/>
            <a:ext cx="4720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설문조사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gb16880f8b9_5_209"/>
          <p:cNvSpPr/>
          <p:nvPr/>
        </p:nvSpPr>
        <p:spPr>
          <a:xfrm>
            <a:off x="3788025" y="8755750"/>
            <a:ext cx="12810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gb16880f8b9_5_209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강사가 진행하는 수업 목록이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수업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gb16880f8b9_5_20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" name="Google Shape;1510;gb16880f8b9_5_2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2" cy="1000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gb16880f8b9_5_219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gb16880f8b9_5_219"/>
          <p:cNvSpPr txBox="1"/>
          <p:nvPr/>
        </p:nvSpPr>
        <p:spPr>
          <a:xfrm>
            <a:off x="668215" y="950925"/>
            <a:ext cx="4720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설문조사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gb16880f8b9_5_219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강사가 진행하는 수업 목록이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수업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설문 조사 결과를 그래프로 보여준다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gb16880f8b9_5_21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48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[대기 강사]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공지사항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b16880f8b9_6_82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gb16880f8b9_6_82"/>
          <p:cNvSpPr/>
          <p:nvPr/>
        </p:nvSpPr>
        <p:spPr>
          <a:xfrm>
            <a:off x="5213398" y="7549400"/>
            <a:ext cx="2187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gb16880f8b9_6_82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Google Shape;1529;gb16880f8b9_6_82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0" name="Google Shape;1530;gb16880f8b9_6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2213025"/>
            <a:ext cx="14000974" cy="8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gb16880f8b9_6_82"/>
          <p:cNvSpPr/>
          <p:nvPr/>
        </p:nvSpPr>
        <p:spPr>
          <a:xfrm>
            <a:off x="9857301" y="2854500"/>
            <a:ext cx="46359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gb16880f8b9_6_82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관리자, 강사별 공지사항 목록 조회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제목 + 내용, 제목, 내용별로 검색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※</a:t>
            </a: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대기 강사는 조회만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Google Shape;1533;gb16880f8b9_6_8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gb16880f8b9_6_82"/>
          <p:cNvSpPr/>
          <p:nvPr/>
        </p:nvSpPr>
        <p:spPr>
          <a:xfrm>
            <a:off x="9857301" y="6925750"/>
            <a:ext cx="46359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b16880f8b9_6_94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gb16880f8b9_6_94"/>
          <p:cNvSpPr/>
          <p:nvPr/>
        </p:nvSpPr>
        <p:spPr>
          <a:xfrm>
            <a:off x="5213398" y="7549400"/>
            <a:ext cx="2187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gb16880f8b9_6_94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gb16880f8b9_6_94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4" name="Google Shape;1544;gb16880f8b9_6_94"/>
          <p:cNvPicPr preferRelativeResize="0"/>
          <p:nvPr/>
        </p:nvPicPr>
        <p:blipFill rotWithShape="1">
          <a:blip r:embed="rId3">
            <a:alphaModFix/>
          </a:blip>
          <a:srcRect t="2362" b="2362"/>
          <a:stretch/>
        </p:blipFill>
        <p:spPr>
          <a:xfrm>
            <a:off x="848575" y="2213025"/>
            <a:ext cx="14000975" cy="849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gb16880f8b9_6_94"/>
          <p:cNvSpPr/>
          <p:nvPr/>
        </p:nvSpPr>
        <p:spPr>
          <a:xfrm>
            <a:off x="5449650" y="4643150"/>
            <a:ext cx="1714500" cy="4002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gb16880f8b9_6_94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제목 클릭 시 상세 조회 모달창이 뜸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※</a:t>
            </a: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대기 강사는 조회만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gb16880f8b9_6_9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53"/>
          <p:cNvSpPr txBox="1">
            <a:spLocks noGrp="1"/>
          </p:cNvSpPr>
          <p:nvPr>
            <p:ph type="sldNum" idx="12"/>
          </p:nvPr>
        </p:nvSpPr>
        <p:spPr>
          <a:xfrm>
            <a:off x="17216716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99"/>
              <a:buNone/>
            </a:pPr>
            <a:fld id="{00000000-1234-1234-1234-123412341234}" type="slidenum">
              <a:rPr lang="en-US" altLang="ko-KR"/>
              <a:t>136</a:t>
            </a:fld>
            <a:endParaRPr/>
          </a:p>
        </p:txBody>
      </p:sp>
      <p:sp>
        <p:nvSpPr>
          <p:cNvPr id="1553" name="Google Shape;1553;p153"/>
          <p:cNvSpPr txBox="1"/>
          <p:nvPr/>
        </p:nvSpPr>
        <p:spPr>
          <a:xfrm>
            <a:off x="7539707" y="4041864"/>
            <a:ext cx="9298236" cy="747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[강사] 끝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[기업 대표] 시작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54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[기업 대표]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취업 관리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b16880f8b9_5_115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gb16880f8b9_5_115"/>
          <p:cNvSpPr/>
          <p:nvPr/>
        </p:nvSpPr>
        <p:spPr>
          <a:xfrm>
            <a:off x="5388375" y="396520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7" name="Google Shape;1567;gb16880f8b9_5_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3" cy="8878017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gb16880f8b9_5_115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gb16880f8b9_5_115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로 그 인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0" name="Google Shape;1570;gb16880f8b9_5_115"/>
          <p:cNvSpPr/>
          <p:nvPr/>
        </p:nvSpPr>
        <p:spPr>
          <a:xfrm>
            <a:off x="10600027" y="8605859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gb16880f8b9_5_115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회원가입을 클릭한다.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gb16880f8b9_5_11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b16880f8b9_5_127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gb16880f8b9_5_127"/>
          <p:cNvSpPr/>
          <p:nvPr/>
        </p:nvSpPr>
        <p:spPr>
          <a:xfrm>
            <a:off x="5388375" y="396520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0" name="Google Shape;1580;gb16880f8b9_5_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1"/>
            <a:ext cx="13263638" cy="10511093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gb16880f8b9_5_127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gb16880f8b9_5_127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대표</a:t>
            </a: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회원 가입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gb16880f8b9_5_127"/>
          <p:cNvSpPr/>
          <p:nvPr/>
        </p:nvSpPr>
        <p:spPr>
          <a:xfrm>
            <a:off x="9751402" y="6237634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gb16880f8b9_5_127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회원가입 정보들을 입력한다.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우편번호 찾기를 클릭한다.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gb16880f8b9_5_12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455" y="2213022"/>
            <a:ext cx="13955076" cy="895126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 상담 이력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수업을 누르면 상담 목록이 나온다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2. 학생 이름을 클릭한다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-&gt;학생의 상담 내용을 확인할 수 있다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3. 수정 버튼을 누르면 수정이 가능하다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"/>
          <p:cNvSpPr/>
          <p:nvPr/>
        </p:nvSpPr>
        <p:spPr>
          <a:xfrm>
            <a:off x="6015538" y="10545546"/>
            <a:ext cx="128100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b16880f8b9_5_139"/>
          <p:cNvSpPr/>
          <p:nvPr/>
        </p:nvSpPr>
        <p:spPr>
          <a:xfrm>
            <a:off x="5388375" y="396520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2" name="Google Shape;1592;gb16880f8b9_5_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93" y="2213022"/>
            <a:ext cx="13989604" cy="11096837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gb16880f8b9_5_139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4" name="Google Shape;1594;gb16880f8b9_5_139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대표</a:t>
            </a: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회원 가입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5" name="Google Shape;1595;gb16880f8b9_5_139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회원가입 정보들을 입력한다.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우편번호 찾기를 클릭한다.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우편번호 서비스를 이용해서 주소를 찾는다.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6" name="Google Shape;1596;gb16880f8b9_5_13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b16880f8b9_5_149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gb16880f8b9_5_149"/>
          <p:cNvSpPr/>
          <p:nvPr/>
        </p:nvSpPr>
        <p:spPr>
          <a:xfrm>
            <a:off x="5388375" y="396520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4" name="Google Shape;1604;gb16880f8b9_5_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3" cy="8878017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gb16880f8b9_5_149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gb16880f8b9_5_149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ID/비밀번호 찾기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gb16880f8b9_5_149"/>
          <p:cNvSpPr/>
          <p:nvPr/>
        </p:nvSpPr>
        <p:spPr>
          <a:xfrm>
            <a:off x="10067174" y="9040050"/>
            <a:ext cx="23265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gb16880f8b9_5_149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아이디 비밀번호 찾기를 누른다.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gb16880f8b9_5_14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b16880f8b9_5_161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gb16880f8b9_5_161"/>
          <p:cNvSpPr/>
          <p:nvPr/>
        </p:nvSpPr>
        <p:spPr>
          <a:xfrm>
            <a:off x="5388375" y="396520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7" name="Google Shape;1617;gb16880f8b9_5_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4" cy="8833848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gb16880f8b9_5_161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gb16880f8b9_5_161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ID/비밀번호 찾기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gb16880f8b9_5_161"/>
          <p:cNvSpPr/>
          <p:nvPr/>
        </p:nvSpPr>
        <p:spPr>
          <a:xfrm>
            <a:off x="4597277" y="5625834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gb16880f8b9_5_161"/>
          <p:cNvSpPr/>
          <p:nvPr/>
        </p:nvSpPr>
        <p:spPr>
          <a:xfrm>
            <a:off x="9292002" y="8028059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gb16880f8b9_5_161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아이디 찾기를 누르고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가입할때 입력한 이메일을 적고 아이지 전송을 누르면 해당 이메일로 아이디가 전송이 된다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gb16880f8b9_5_161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b16880f8b9_5_174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gb16880f8b9_5_174"/>
          <p:cNvSpPr/>
          <p:nvPr/>
        </p:nvSpPr>
        <p:spPr>
          <a:xfrm>
            <a:off x="5388375" y="396520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gb16880f8b9_5_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5" cy="8791633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gb16880f8b9_5_174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3" name="Google Shape;1633;gb16880f8b9_5_174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ID/비밀번호 찾기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gb16880f8b9_5_174"/>
          <p:cNvSpPr/>
          <p:nvPr/>
        </p:nvSpPr>
        <p:spPr>
          <a:xfrm>
            <a:off x="6100374" y="5527150"/>
            <a:ext cx="17535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gb16880f8b9_5_174"/>
          <p:cNvSpPr/>
          <p:nvPr/>
        </p:nvSpPr>
        <p:spPr>
          <a:xfrm>
            <a:off x="4819374" y="8501700"/>
            <a:ext cx="20091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gb16880f8b9_5_174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비밀번호 찾기를 누른다.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아이디를 적고 전송 버튼을 누르면 임시 비밀번호가 전송이 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gb16880f8b9_5_17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b16880f8b9_5_187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gb16880f8b9_5_187"/>
          <p:cNvSpPr/>
          <p:nvPr/>
        </p:nvSpPr>
        <p:spPr>
          <a:xfrm>
            <a:off x="5388375" y="396520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5" name="Google Shape;1645;gb16880f8b9_5_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3" cy="8878017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gb16880f8b9_5_187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gb16880f8b9_5_187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로 그 인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gb16880f8b9_5_187"/>
          <p:cNvSpPr/>
          <p:nvPr/>
        </p:nvSpPr>
        <p:spPr>
          <a:xfrm>
            <a:off x="10303999" y="8033550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gb16880f8b9_5_187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아이디와 비밀번호를  입력하고 로그인 버튼을 누른다.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gb16880f8b9_5_18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62"/>
          <p:cNvSpPr/>
          <p:nvPr/>
        </p:nvSpPr>
        <p:spPr>
          <a:xfrm>
            <a:off x="6611815" y="7867138"/>
            <a:ext cx="1319913" cy="432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7" name="Google Shape;1657;p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229774" cy="7493518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Google Shape;1658;p16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162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162"/>
          <p:cNvSpPr/>
          <p:nvPr/>
        </p:nvSpPr>
        <p:spPr>
          <a:xfrm>
            <a:off x="5702445" y="4785345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162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이력서를 받고 싶은 학생이 듣고있는 강의를 선택한다.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16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63"/>
          <p:cNvSpPr/>
          <p:nvPr/>
        </p:nvSpPr>
        <p:spPr>
          <a:xfrm>
            <a:off x="6611815" y="7867138"/>
            <a:ext cx="1319913" cy="432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9" name="Google Shape;1669;p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229774" cy="105732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6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1" name="Google Shape;1671;p163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2" name="Google Shape;1672;p163"/>
          <p:cNvSpPr/>
          <p:nvPr/>
        </p:nvSpPr>
        <p:spPr>
          <a:xfrm>
            <a:off x="5702445" y="8870520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163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이력서를 받고 싶은 학생이 듣고있는 강의를 선택한다.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학생이름을 클릭하면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163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164"/>
          <p:cNvSpPr/>
          <p:nvPr/>
        </p:nvSpPr>
        <p:spPr>
          <a:xfrm>
            <a:off x="6611815" y="7867138"/>
            <a:ext cx="1319913" cy="432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1" name="Google Shape;1681;p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229774" cy="8157195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p16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3" name="Google Shape;1683;p16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164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이력서를 받고 싶은 학생이 듣고있는 강의를 선택한다.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학생이름을 클릭하면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정보가 자세히 나온다.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16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65"/>
          <p:cNvSpPr/>
          <p:nvPr/>
        </p:nvSpPr>
        <p:spPr>
          <a:xfrm>
            <a:off x="6611815" y="7867138"/>
            <a:ext cx="1319913" cy="432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2" name="Google Shape;1692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229774" cy="10573277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16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4" name="Google Shape;1694;p16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5" name="Google Shape;1695;p165"/>
          <p:cNvSpPr/>
          <p:nvPr/>
        </p:nvSpPr>
        <p:spPr>
          <a:xfrm>
            <a:off x="13797345" y="12383395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165"/>
          <p:cNvSpPr/>
          <p:nvPr/>
        </p:nvSpPr>
        <p:spPr>
          <a:xfrm>
            <a:off x="14003295" y="9259770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165"/>
          <p:cNvSpPr/>
          <p:nvPr/>
        </p:nvSpPr>
        <p:spPr>
          <a:xfrm>
            <a:off x="3478925" y="8504375"/>
            <a:ext cx="1020600" cy="3790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165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이력서를 받고 싶은 학생이 듣고있는 강의를 선택한다.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학생이름을 클릭하면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정보가 자세히 나온다.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다운로드 버튼을 누르면 해당 이력서가 다운로드가 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원하는 학생을 선택하고 이메일 전송 버튼을 누르명 선택한 학생들의 이력서가 전송이 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16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166"/>
          <p:cNvSpPr txBox="1">
            <a:spLocks noGrp="1"/>
          </p:cNvSpPr>
          <p:nvPr>
            <p:ph type="sldNum" idx="12"/>
          </p:nvPr>
        </p:nvSpPr>
        <p:spPr>
          <a:xfrm>
            <a:off x="17216716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99"/>
              <a:buNone/>
            </a:pPr>
            <a:fld id="{00000000-1234-1234-1234-123412341234}" type="slidenum">
              <a:rPr lang="en-US" altLang="ko-KR"/>
              <a:t>149</a:t>
            </a:fld>
            <a:endParaRPr/>
          </a:p>
        </p:txBody>
      </p:sp>
      <p:sp>
        <p:nvSpPr>
          <p:cNvPr id="1705" name="Google Shape;1705;p166"/>
          <p:cNvSpPr txBox="1"/>
          <p:nvPr/>
        </p:nvSpPr>
        <p:spPr>
          <a:xfrm>
            <a:off x="7539707" y="4041864"/>
            <a:ext cx="9298236" cy="747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[기업 대표] 끝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[학생] 시작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455" y="2213022"/>
            <a:ext cx="13955076" cy="895126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4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 상담 이력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4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수업을 누르면 상담 목록이 나온다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2. 학생 이름을 클릭한다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-&gt;학생의 상담 내용을 확인할 수 있다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3. 수정 버튼을 누르면 수정이 가능하다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4. 삭제 버튼을 누르면 삭제가 가능하다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4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"/>
          <p:cNvSpPr/>
          <p:nvPr/>
        </p:nvSpPr>
        <p:spPr>
          <a:xfrm>
            <a:off x="7296538" y="10600546"/>
            <a:ext cx="128100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67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[학생]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학습 지원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168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168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9" name="Google Shape;1719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3" cy="8878018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16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p168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로 그 인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Google Shape;1722;p168"/>
          <p:cNvSpPr/>
          <p:nvPr/>
        </p:nvSpPr>
        <p:spPr>
          <a:xfrm>
            <a:off x="10600027" y="8605859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168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회원가입을 클릭한다.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4" name="Google Shape;1724;p16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69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169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2" name="Google Shape;1732;p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1"/>
            <a:ext cx="13263639" cy="10511093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169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169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회원 가입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169"/>
          <p:cNvSpPr/>
          <p:nvPr/>
        </p:nvSpPr>
        <p:spPr>
          <a:xfrm>
            <a:off x="9751402" y="6237634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169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회원가입 정보들을 입력한다.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우편번호 찾기를 클릭한다.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p16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70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4" name="Google Shape;1744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93" y="2213022"/>
            <a:ext cx="13989603" cy="11096837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170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p170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회원 가입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7" name="Google Shape;1747;p170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회원가입 정보들을 입력한다.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우편번호 찾기를 클릭한다.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우편번호 서비스를 이용해서 주소를 찾는다.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8" name="Google Shape;1748;p170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71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171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6" name="Google Shape;1756;p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3" cy="8878018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171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8" name="Google Shape;1758;p171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ID/비밀번호 찾기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171"/>
          <p:cNvSpPr/>
          <p:nvPr/>
        </p:nvSpPr>
        <p:spPr>
          <a:xfrm>
            <a:off x="10067174" y="9040050"/>
            <a:ext cx="23265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171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아이디 비밀번호 찾기를 누른다.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1" name="Google Shape;1761;p171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72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172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9" name="Google Shape;1769;p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4" cy="8833848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17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172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ID/비밀번호 찾기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72"/>
          <p:cNvSpPr/>
          <p:nvPr/>
        </p:nvSpPr>
        <p:spPr>
          <a:xfrm>
            <a:off x="4597277" y="5625834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172"/>
          <p:cNvSpPr/>
          <p:nvPr/>
        </p:nvSpPr>
        <p:spPr>
          <a:xfrm>
            <a:off x="9292002" y="8028059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172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아이디 찾기를 누르고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가입할때 입력한 이메일을 적고 아이지 전송을 누르면 해당 이메일로 아이디가 전송이 된다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5" name="Google Shape;1775;p17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73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173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3" name="Google Shape;1783;p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4" cy="8791633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17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5" name="Google Shape;1785;p173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ID/비밀번호 찾기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6" name="Google Shape;1786;p173"/>
          <p:cNvSpPr/>
          <p:nvPr/>
        </p:nvSpPr>
        <p:spPr>
          <a:xfrm>
            <a:off x="6100374" y="5527150"/>
            <a:ext cx="17535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173"/>
          <p:cNvSpPr/>
          <p:nvPr/>
        </p:nvSpPr>
        <p:spPr>
          <a:xfrm>
            <a:off x="4819374" y="8501700"/>
            <a:ext cx="20091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173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비밀번호 찾기를 누른다.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아이디를 적고 전송 버튼을 누르면 임시 비밀번호가 전송이 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9" name="Google Shape;1789;p173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74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174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7" name="Google Shape;1797;p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3" cy="8878018"/>
          </a:xfrm>
          <a:prstGeom prst="rect">
            <a:avLst/>
          </a:prstGeom>
          <a:noFill/>
          <a:ln>
            <a:noFill/>
          </a:ln>
        </p:spPr>
      </p:pic>
      <p:sp>
        <p:nvSpPr>
          <p:cNvPr id="1798" name="Google Shape;1798;p17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9" name="Google Shape;1799;p17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로 그 인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0" name="Google Shape;1800;p174"/>
          <p:cNvSpPr/>
          <p:nvPr/>
        </p:nvSpPr>
        <p:spPr>
          <a:xfrm>
            <a:off x="10303999" y="8033550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174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아이디와 비밀번호를  입력하고 로그인 버튼을 누른다.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2" name="Google Shape;1802;p17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77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177"/>
          <p:cNvSpPr/>
          <p:nvPr/>
        </p:nvSpPr>
        <p:spPr>
          <a:xfrm>
            <a:off x="5213398" y="7549400"/>
            <a:ext cx="2187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17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177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2" name="Google Shape;1812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2213025"/>
            <a:ext cx="14000974" cy="8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177"/>
          <p:cNvSpPr/>
          <p:nvPr/>
        </p:nvSpPr>
        <p:spPr>
          <a:xfrm>
            <a:off x="9857301" y="2854500"/>
            <a:ext cx="46359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177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관리자, 강사별 공지사항 목록 조회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제목 + 내용, 제목, 내용별로 검색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5" name="Google Shape;1815;p17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177"/>
          <p:cNvSpPr/>
          <p:nvPr/>
        </p:nvSpPr>
        <p:spPr>
          <a:xfrm>
            <a:off x="9857301" y="6941950"/>
            <a:ext cx="46359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b16880f8b9_6_12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gb16880f8b9_6_12"/>
          <p:cNvSpPr/>
          <p:nvPr/>
        </p:nvSpPr>
        <p:spPr>
          <a:xfrm>
            <a:off x="5213398" y="7549400"/>
            <a:ext cx="2187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gb16880f8b9_6_12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5" name="Google Shape;1825;gb16880f8b9_6_12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6" name="Google Shape;1826;gb16880f8b9_6_12"/>
          <p:cNvPicPr preferRelativeResize="0"/>
          <p:nvPr/>
        </p:nvPicPr>
        <p:blipFill rotWithShape="1">
          <a:blip r:embed="rId3">
            <a:alphaModFix/>
          </a:blip>
          <a:srcRect t="2362" b="2362"/>
          <a:stretch/>
        </p:blipFill>
        <p:spPr>
          <a:xfrm>
            <a:off x="848575" y="2213025"/>
            <a:ext cx="14000975" cy="849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Google Shape;1827;gb16880f8b9_6_12"/>
          <p:cNvSpPr/>
          <p:nvPr/>
        </p:nvSpPr>
        <p:spPr>
          <a:xfrm>
            <a:off x="5449650" y="4643150"/>
            <a:ext cx="1714500" cy="4002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gb16880f8b9_6_12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제목 클릭 시 상세 조회 모달창이 뜸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gb16880f8b9_6_1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815ed2fed_0_409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a815ed2fed_0_409"/>
          <p:cNvSpPr/>
          <p:nvPr/>
        </p:nvSpPr>
        <p:spPr>
          <a:xfrm>
            <a:off x="5388375" y="396520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ga815ed2fed_0_4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333" y="2046412"/>
            <a:ext cx="13966199" cy="895126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a815ed2fed_0_409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a815ed2fed_0_409"/>
          <p:cNvSpPr txBox="1"/>
          <p:nvPr/>
        </p:nvSpPr>
        <p:spPr>
          <a:xfrm>
            <a:off x="668215" y="950925"/>
            <a:ext cx="4720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 상담 이력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a815ed2fed_0_409"/>
          <p:cNvSpPr/>
          <p:nvPr/>
        </p:nvSpPr>
        <p:spPr>
          <a:xfrm>
            <a:off x="13260950" y="7019050"/>
            <a:ext cx="12810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a815ed2fed_0_409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수업을 누르면 상담 목록이 나온다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2. 학생 이름을 클릭한다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-&gt;학생의 상담 내용을 확인할 수 있다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3. 수정 버튼을 누르면 수정이 가능하다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4. 삭제 버튼을 누르면 삭제가 가능하다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5. 상담 등록 버튼을 누른다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a815ed2fed_0_409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180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6" name="Google Shape;1836;p180"/>
          <p:cNvPicPr preferRelativeResize="0"/>
          <p:nvPr/>
        </p:nvPicPr>
        <p:blipFill rotWithShape="1">
          <a:blip r:embed="rId3">
            <a:alphaModFix/>
          </a:blip>
          <a:srcRect l="504" r="504"/>
          <a:stretch/>
        </p:blipFill>
        <p:spPr>
          <a:xfrm>
            <a:off x="854723" y="2213021"/>
            <a:ext cx="13983459" cy="7509018"/>
          </a:xfrm>
          <a:prstGeom prst="rect">
            <a:avLst/>
          </a:prstGeom>
          <a:noFill/>
          <a:ln>
            <a:noFill/>
          </a:ln>
        </p:spPr>
      </p:pic>
      <p:sp>
        <p:nvSpPr>
          <p:cNvPr id="1837" name="Google Shape;1837;p180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180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 목록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Google Shape;1839;p180"/>
          <p:cNvSpPr/>
          <p:nvPr/>
        </p:nvSpPr>
        <p:spPr>
          <a:xfrm>
            <a:off x="10359850" y="2850600"/>
            <a:ext cx="4149600" cy="5295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180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 시작 1주일전부터 강의 종료 1주일 후까지의 강의 목록 조회 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과목, 분류, 강사명별로 검색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강의명 클릭시 강의 계획서 상세 조회 모달창이 뜸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1" name="Google Shape;1841;p180"/>
          <p:cNvSpPr/>
          <p:nvPr/>
        </p:nvSpPr>
        <p:spPr>
          <a:xfrm>
            <a:off x="4180550" y="5610175"/>
            <a:ext cx="2037900" cy="5295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180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b16880f8b9_6_0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gb16880f8b9_6_0"/>
          <p:cNvSpPr/>
          <p:nvPr/>
        </p:nvSpPr>
        <p:spPr>
          <a:xfrm>
            <a:off x="6153466" y="9470275"/>
            <a:ext cx="23721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gb16880f8b9_6_0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1" name="Google Shape;1851;gb16880f8b9_6_0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 목록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2" name="Google Shape;1852;gb16880f8b9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2213025"/>
            <a:ext cx="13660925" cy="105861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Google Shape;1853;gb16880f8b9_6_0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상세 조회 모달창에서 신청 및 취소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-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신청버튼을 클릭하여 신청하면 신청 취소 버튼으로 변경됌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-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이미 시작 된 강의는 신청 불가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-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수강신청은 기간당 한 강의만 가능 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4" name="Google Shape;1854;gb16880f8b9_6_0"/>
          <p:cNvSpPr/>
          <p:nvPr/>
        </p:nvSpPr>
        <p:spPr>
          <a:xfrm>
            <a:off x="6492025" y="11525450"/>
            <a:ext cx="1200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gb16880f8b9_6_0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b16880f8b9_6_31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b16880f8b9_6_31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3" name="Google Shape;1863;gb16880f8b9_6_31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학습 자료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gb16880f8b9_6_31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수강신청이 강사에 의해 수락되면 자신이 신청한 강의의 학습 자료 목록 조회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gb16880f8b9_6_31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6" name="Google Shape;1866;gb16880f8b9_6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4" y="2213033"/>
            <a:ext cx="13643200" cy="725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b16880f8b9_6_44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gb16880f8b9_6_44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gb16880f8b9_6_44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학습 자료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Google Shape;1875;gb16880f8b9_6_44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강의자료 제목 클릭시 상세 조회 모달창이 뜸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모달창의 첨부파일 제목 클릭시 파일 다운로드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Google Shape;1876;gb16880f8b9_6_4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Google Shape;1877;gb16880f8b9_6_44"/>
          <p:cNvSpPr/>
          <p:nvPr/>
        </p:nvSpPr>
        <p:spPr>
          <a:xfrm>
            <a:off x="7108875" y="7578900"/>
            <a:ext cx="1360500" cy="4002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8" name="Google Shape;1878;gb16880f8b9_6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2213025"/>
            <a:ext cx="13568175" cy="75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gb16880f8b9_6_44"/>
          <p:cNvSpPr/>
          <p:nvPr/>
        </p:nvSpPr>
        <p:spPr>
          <a:xfrm>
            <a:off x="7108887" y="4356375"/>
            <a:ext cx="1360500" cy="4002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gb16880f8b9_6_44"/>
          <p:cNvSpPr/>
          <p:nvPr/>
        </p:nvSpPr>
        <p:spPr>
          <a:xfrm>
            <a:off x="5593327" y="8087575"/>
            <a:ext cx="1175700" cy="4002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183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[학생]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학습 관리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84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93" name="Google Shape;1893;p184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비밀번호 변경 버튼을 클릭한다.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184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5" name="Google Shape;1895;p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1"/>
            <a:ext cx="13983459" cy="7387277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18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18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개인정보 수정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8" name="Google Shape;1898;p184"/>
          <p:cNvSpPr/>
          <p:nvPr/>
        </p:nvSpPr>
        <p:spPr>
          <a:xfrm>
            <a:off x="8282393" y="467009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18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85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06" name="Google Shape;1906;p185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비밀번호 변경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비밀번호를 변경할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확인 버튼 클릭 시 현재 비밀번호가 일치하고, 새 비밀번호가 일치할 경우 변경이 완료된다. 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7" name="Google Shape;1907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3459" cy="7309282"/>
          </a:xfrm>
          <a:prstGeom prst="rect">
            <a:avLst/>
          </a:prstGeom>
          <a:noFill/>
          <a:ln>
            <a:noFill/>
          </a:ln>
        </p:spPr>
      </p:pic>
      <p:sp>
        <p:nvSpPr>
          <p:cNvPr id="1908" name="Google Shape;1908;p18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9" name="Google Shape;1909;p18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개인정보 수정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0" name="Google Shape;1910;p18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a815ed2fed_0_6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17" name="Google Shape;1917;ga815ed2fed_0_6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비밀번호 변경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비밀번호를 변경할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확인 버튼 클릭 시 현재 비밀번호가 일치하고, 새 비밀번호가 일치할 경우 변경이 완료된다. 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2. 우편</a:t>
            </a: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호 찾기 버튼을 클릭한다.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8" name="Google Shape;1918;ga815ed2fed_0_6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9" name="Google Shape;1919;ga815ed2fed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1"/>
            <a:ext cx="13983458" cy="7387277"/>
          </a:xfrm>
          <a:prstGeom prst="rect">
            <a:avLst/>
          </a:prstGeom>
          <a:noFill/>
          <a:ln>
            <a:noFill/>
          </a:ln>
        </p:spPr>
      </p:pic>
      <p:sp>
        <p:nvSpPr>
          <p:cNvPr id="1920" name="Google Shape;1920;ga815ed2fed_0_6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1" name="Google Shape;1921;ga815ed2fed_0_6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개인정보 수정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1922;ga815ed2fed_0_6"/>
          <p:cNvSpPr/>
          <p:nvPr/>
        </p:nvSpPr>
        <p:spPr>
          <a:xfrm>
            <a:off x="13551044" y="421619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Google Shape;1923;ga815ed2fed_0_6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186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30" name="Google Shape;1930;p186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비밀번호 변경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비밀번호를 변경할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확인 버튼 클릭 시 현재 비밀번호가 일치하고, 새 비밀번호가 일치할 경우 변경이 완료된다. 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우편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호 찾기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주소를 찾을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1" name="Google Shape;1931;p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3458" cy="736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2" name="Google Shape;1932;p186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Google Shape;1933;p186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개인정보 수정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186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a815ed2fed_0_18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41" name="Google Shape;1941;ga815ed2fed_0_18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비밀번호 변경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비밀번호를 변경할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확인 버튼 클릭 시 현재 비밀번호가 일치하고, 새 비밀번호가 일치할 경우 변경이 완료된다. 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우편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호 찾기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주소를 찾을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파일 선택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ga815ed2fed_0_18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3" name="Google Shape;1943;ga815ed2fed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1"/>
            <a:ext cx="13983458" cy="7387277"/>
          </a:xfrm>
          <a:prstGeom prst="rect">
            <a:avLst/>
          </a:prstGeom>
          <a:noFill/>
          <a:ln>
            <a:noFill/>
          </a:ln>
        </p:spPr>
      </p:pic>
      <p:sp>
        <p:nvSpPr>
          <p:cNvPr id="1944" name="Google Shape;1944;ga815ed2fed_0_18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5" name="Google Shape;1945;ga815ed2fed_0_18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개인정보 수정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6" name="Google Shape;1946;ga815ed2fed_0_18"/>
          <p:cNvSpPr/>
          <p:nvPr/>
        </p:nvSpPr>
        <p:spPr>
          <a:xfrm>
            <a:off x="6663443" y="8182971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7" name="Google Shape;1947;ga815ed2fed_0_1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4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5075" cy="896635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44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 상담 이력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44"/>
          <p:cNvSpPr/>
          <p:nvPr/>
        </p:nvSpPr>
        <p:spPr>
          <a:xfrm>
            <a:off x="6649650" y="10176700"/>
            <a:ext cx="12810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4"/>
          <p:cNvSpPr txBox="1"/>
          <p:nvPr/>
        </p:nvSpPr>
        <p:spPr>
          <a:xfrm>
            <a:off x="16061252" y="2854450"/>
            <a:ext cx="76371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수업을 누르면 상담 목록이 나온다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2. 학생 이름을 클릭한다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-&gt;학생의 상담 내용을 확인할 수 있다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3. 수정 버튼을 누르면 수정이 가능하다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4. 삭제 버튼을 누르면 삭제가 가능하다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5. 상담 등록 버튼을 누른다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과정명선택 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-&gt; 강의를 선택하면 해당 강의를 수강하는 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	 학생 목록이뜸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	상담일자 상담장소 상담내용 작성후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  저장버튼을 누르면 상담이 저장된다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44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187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54" name="Google Shape;1954;p187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비밀번호 변경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비밀번호를 변경할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확인 버튼 클릭 시 현재 비밀번호가 일치하고, 새 비밀번호가 일치할 경우 변경이 완료된다. 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우편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호 찾기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주소를 찾을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파일 선택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파일을 선택할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5" name="Google Shape;1955;p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3457" cy="7381394"/>
          </a:xfrm>
          <a:prstGeom prst="rect">
            <a:avLst/>
          </a:prstGeom>
          <a:noFill/>
          <a:ln>
            <a:noFill/>
          </a:ln>
        </p:spPr>
      </p:pic>
      <p:sp>
        <p:nvSpPr>
          <p:cNvPr id="1956" name="Google Shape;1956;p18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7" name="Google Shape;1957;p187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개인정보 수정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8" name="Google Shape;1958;p18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p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1"/>
            <a:ext cx="13983459" cy="7387277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p188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66" name="Google Shape;1966;p188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비밀번호 변경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비밀번호를 변경할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확인 버튼 클릭 시 현재 비밀번호가 일치하고, 새 비밀번호가 일치할 경우 변경이 완료된다. 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우편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호 찾기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주소를 찾을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파일 선택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파일을 선택할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4. 파일이름 선택 시 등록된 이력서 다운로드가 가능하다.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7" name="Google Shape;1967;p188"/>
          <p:cNvSpPr/>
          <p:nvPr/>
        </p:nvSpPr>
        <p:spPr>
          <a:xfrm>
            <a:off x="4892437" y="8154353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p18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Google Shape;1969;p188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개인정보 수정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0" name="Google Shape;1970;p18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" name="Google Shape;1976;g7878a9045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1"/>
            <a:ext cx="13983458" cy="7387277"/>
          </a:xfrm>
          <a:prstGeom prst="rect">
            <a:avLst/>
          </a:prstGeom>
          <a:noFill/>
          <a:ln>
            <a:noFill/>
          </a:ln>
        </p:spPr>
      </p:pic>
      <p:sp>
        <p:nvSpPr>
          <p:cNvPr id="1977" name="Google Shape;1977;g7878a90459_0_0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78" name="Google Shape;1978;g7878a90459_0_0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비밀번호 변경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비밀번호를 변경할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확인 버튼 클릭 시 현재 비밀번호가 일치하고, 새 비밀번호가 일치할 경우 변경이 완료된다. 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우편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호 찾기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주소를 찾을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파일 선택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파일을 선택할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파일이름 선택 시 등록된 이력서 다운로드가 가능하다.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5. 저장버튼을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비밀번호가 일치한 경우 개인정보 수정이 가능하다.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g7878a90459_0_0"/>
          <p:cNvSpPr/>
          <p:nvPr/>
        </p:nvSpPr>
        <p:spPr>
          <a:xfrm>
            <a:off x="8550037" y="8763953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7878a90459_0_0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g7878a90459_0_0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개인정보 수정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g7878a90459_0_0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189"/>
          <p:cNvSpPr/>
          <p:nvPr/>
        </p:nvSpPr>
        <p:spPr>
          <a:xfrm>
            <a:off x="8550037" y="8763953"/>
            <a:ext cx="1273682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9" name="Google Shape;1989;p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3458" cy="7497892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189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1" name="Google Shape;1991;p189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 목록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2" name="Google Shape;1992;p189"/>
          <p:cNvSpPr/>
          <p:nvPr/>
        </p:nvSpPr>
        <p:spPr>
          <a:xfrm>
            <a:off x="13558250" y="6718600"/>
            <a:ext cx="1146600" cy="4002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3" name="Google Shape;1993;p18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권다경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4" name="Google Shape;1994;p189"/>
          <p:cNvSpPr txBox="1"/>
          <p:nvPr/>
        </p:nvSpPr>
        <p:spPr>
          <a:xfrm>
            <a:off x="15908925" y="3124150"/>
            <a:ext cx="6481800" cy="75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학생이 수강중인 강의 정보가 나타난다.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학생의 출석 상태를 보여준다.    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진도가 80% 이상이 되면 설문조사 버튼이 나타난다.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 버튼 누르면 설문조사 시작된다.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190"/>
          <p:cNvSpPr/>
          <p:nvPr/>
        </p:nvSpPr>
        <p:spPr>
          <a:xfrm>
            <a:off x="8550037" y="8763953"/>
            <a:ext cx="1273682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1" name="Google Shape;2001;p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3457" cy="9939652"/>
          </a:xfrm>
          <a:prstGeom prst="rect">
            <a:avLst/>
          </a:prstGeom>
          <a:noFill/>
          <a:ln>
            <a:noFill/>
          </a:ln>
        </p:spPr>
      </p:pic>
      <p:sp>
        <p:nvSpPr>
          <p:cNvPr id="2002" name="Google Shape;2002;p190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3" name="Google Shape;2003;p190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 목록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4" name="Google Shape;2004;p190"/>
          <p:cNvSpPr/>
          <p:nvPr/>
        </p:nvSpPr>
        <p:spPr>
          <a:xfrm>
            <a:off x="6616917" y="11286946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190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권다경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190"/>
          <p:cNvSpPr txBox="1"/>
          <p:nvPr/>
        </p:nvSpPr>
        <p:spPr>
          <a:xfrm>
            <a:off x="16027125" y="2837800"/>
            <a:ext cx="6051900" cy="8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설문 조사 버튼을 누르면 설문지 모달창이 나타난다.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-&gt; 설문지의 모든 항목을 입력 해야 제출이 가능하다.</a:t>
            </a:r>
            <a:endParaRPr sz="2400" b="1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-&gt; 설문지를 제출 하면 ‘설문조사’ 버튼이   ‘설문완료’ 버튼으로 바뀐다.</a:t>
            </a:r>
            <a:endParaRPr sz="2400" b="1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191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13" name="Google Shape;2013;p191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시험응시 클릭 시 현재 듣고 있는 과정의 진행중인 시험 목록이 뜬다.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2. 셀렉트 박스 클릭 시 진행중인 시험과 지난 시험을 조회할 수 있다.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3. 시험응시 클릭 시 응시 확인창과 시험응시</a:t>
            </a: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가 가능한</a:t>
            </a: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모달창이 뜬다.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p191"/>
          <p:cNvSpPr/>
          <p:nvPr/>
        </p:nvSpPr>
        <p:spPr>
          <a:xfrm>
            <a:off x="8550037" y="8763953"/>
            <a:ext cx="1273682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5" name="Google Shape;2015;p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3456" cy="7480816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191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7" name="Google Shape;2017;p191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응시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8" name="Google Shape;2018;p191"/>
          <p:cNvSpPr/>
          <p:nvPr/>
        </p:nvSpPr>
        <p:spPr>
          <a:xfrm>
            <a:off x="13662417" y="4044096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191"/>
          <p:cNvSpPr/>
          <p:nvPr/>
        </p:nvSpPr>
        <p:spPr>
          <a:xfrm>
            <a:off x="12976617" y="2824896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191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92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27" name="Google Shape;2027;p19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시험응시 클릭 시 현재 듣고 있는 과정의 진행중인 시험 목록이 뜬다.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셀렉트 박스 클릭 시 진행중인 시험과 지난 시험을 조회할 수 있다.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시험응시 클릭 시 응시 확인창과 시험응시가 가능한 모달창이 뜬다.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4. 시험답 클릭 후 제출버튼을 클릭하면 시험이 제출이된다.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시험 제출후 시험결과를 확인할 수 있는 모달창이 뜬다.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p192"/>
          <p:cNvSpPr/>
          <p:nvPr/>
        </p:nvSpPr>
        <p:spPr>
          <a:xfrm>
            <a:off x="8550037" y="8763953"/>
            <a:ext cx="1273682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9" name="Google Shape;2029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3456" cy="8412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Google Shape;2030;p19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1" name="Google Shape;2031;p192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응시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2" name="Google Shape;2032;p192"/>
          <p:cNvSpPr/>
          <p:nvPr/>
        </p:nvSpPr>
        <p:spPr>
          <a:xfrm>
            <a:off x="6774792" y="9806796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19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b16880f8b9_4_0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40" name="Google Shape;2040;gb16880f8b9_4_0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시험응시 클릭 시 현재 듣고 있는 과정의 진행중인 시험 목록이 뜬다.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셀렉트 박스 클릭 시 진행중인 시험과 지난 시험을 조회할 수 있다.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시험응시 클릭 시 응시 확인창과 시험응시가 가능한 모달창이 뜬다.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4. 시험답 클릭 후 제출버튼을 클릭하면 시험이 제출이된다.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시험 제출후 시험결과를 확인할 수 있는 모달창이 뜬다.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5. 셀렉트박스 지난 시험 선택시 기간이 지난 시험이 보여진다.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시험에 응시한 경우 결과확인 버튼이 생성되고, 미응시인 경우 버튼이 생성되지 않는다.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재시험응시인 경우 결과확인 버튼이 두개 생긴다.</a:t>
            </a:r>
            <a:r>
              <a:rPr lang="ko-K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인할 수 있는 모달창이 뜬다.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하면 시험이 제출이된다.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시험 제출후 시험결과를 확인할 수 있는 모달창이 뜬다.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1" name="Google Shape;2041;gb16880f8b9_4_0"/>
          <p:cNvSpPr/>
          <p:nvPr/>
        </p:nvSpPr>
        <p:spPr>
          <a:xfrm>
            <a:off x="8550037" y="8763953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2" name="Google Shape;2042;gb16880f8b9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81" y="2186796"/>
            <a:ext cx="13983454" cy="7398011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gb16880f8b9_4_0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4" name="Google Shape;2044;gb16880f8b9_4_0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응시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5" name="Google Shape;2045;gb16880f8b9_4_0"/>
          <p:cNvSpPr/>
          <p:nvPr/>
        </p:nvSpPr>
        <p:spPr>
          <a:xfrm>
            <a:off x="13031342" y="4084946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gb16880f8b9_4_0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b16880f8b9_4_12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53" name="Google Shape;2053;gb16880f8b9_4_1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시험응시 클릭 시 현재 듣고 있는 과정의 진행중인 시험 목록이 뜬다.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셀렉트 박스 클릭 시 진행중인 시험과 지난 시험을 조회할 수 있다.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시험응시 클릭 시 응시 확인창과 시험응시가 가능한 모달창이 뜬다.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4. 시험답 클릭 후 제출버튼을 클릭하면 시험이 제출이된다.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시험 제출후 시험결과를 확인할 수 있는 모달창이 뜬다.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5. 셀렉트박스 지난 시험 선택시 기간이 지난 시험이 보여진다.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시험에 응시한 경우 결과확인 버튼이 생성되고, 미응시인 경우 버튼이 생성되지 않는다.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재시험응시인 경우 결과확인 버튼이 두개 생긴다.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6. 결과 확인 버튼 클릭시 시험결과 확인 팝업창이 뜬다.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4" name="Google Shape;2054;gb16880f8b9_4_12"/>
          <p:cNvSpPr/>
          <p:nvPr/>
        </p:nvSpPr>
        <p:spPr>
          <a:xfrm>
            <a:off x="8550037" y="8763953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5" name="Google Shape;2055;gb16880f8b9_4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81" y="2188882"/>
            <a:ext cx="13983453" cy="9222639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gb16880f8b9_4_12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7" name="Google Shape;2057;gb16880f8b9_4_12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응시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8" name="Google Shape;2058;gb16880f8b9_4_1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93"/>
          <p:cNvSpPr/>
          <p:nvPr/>
        </p:nvSpPr>
        <p:spPr>
          <a:xfrm>
            <a:off x="8550037" y="8763953"/>
            <a:ext cx="1273682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5" name="Google Shape;2065;p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0" y="2202436"/>
            <a:ext cx="13983456" cy="7464518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9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7" name="Google Shape;2067;p193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제출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8" name="Google Shape;2068;p193"/>
          <p:cNvSpPr/>
          <p:nvPr/>
        </p:nvSpPr>
        <p:spPr>
          <a:xfrm>
            <a:off x="7386617" y="5770946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Google Shape;2069;p193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권다경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0" name="Google Shape;2070;p193"/>
          <p:cNvSpPr txBox="1"/>
          <p:nvPr/>
        </p:nvSpPr>
        <p:spPr>
          <a:xfrm>
            <a:off x="15887350" y="3181775"/>
            <a:ext cx="62346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>
                <a:solidFill>
                  <a:schemeClr val="accent2"/>
                </a:solidFill>
              </a:rPr>
              <a:t>1.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과제 제출을 하면 (과제제출)문구가 과제명 옆에 나타난다.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제출 한 과제는 모달창에서 수정 ,삭제 가능하다.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5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1" name="Google Shape;241;p45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76693" cy="759433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5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45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진도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5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1524000" y="2213022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 flipV="1">
            <a:off x="2377440" y="2213022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94"/>
          <p:cNvSpPr/>
          <p:nvPr/>
        </p:nvSpPr>
        <p:spPr>
          <a:xfrm>
            <a:off x="8550037" y="8763953"/>
            <a:ext cx="1273682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7" name="Google Shape;2077;p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3455" cy="749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19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9" name="Google Shape;2079;p19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제출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0" name="Google Shape;2080;p194"/>
          <p:cNvSpPr/>
          <p:nvPr/>
        </p:nvSpPr>
        <p:spPr>
          <a:xfrm>
            <a:off x="6261707" y="9096350"/>
            <a:ext cx="22884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1" name="Google Shape;2081;p19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권다경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194"/>
          <p:cNvSpPr txBox="1"/>
          <p:nvPr/>
        </p:nvSpPr>
        <p:spPr>
          <a:xfrm>
            <a:off x="16596800" y="3353750"/>
            <a:ext cx="5525100" cy="6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1615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과제 클릭 시 입력 모달창이 나타난다.</a:t>
            </a:r>
            <a:endParaRPr sz="2400" b="1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-&gt; 제출했던 과제이면 ‘수정/삭제’ 버튼이 나타난다.</a:t>
            </a:r>
            <a:endParaRPr sz="2400" b="1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-&gt; 처음 입력 하는 과제이면 ‘저장＇버튼이 나타난다.</a:t>
            </a:r>
            <a:endParaRPr sz="2400" b="1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a815ed2fed_0_48"/>
          <p:cNvSpPr/>
          <p:nvPr/>
        </p:nvSpPr>
        <p:spPr>
          <a:xfrm>
            <a:off x="8550037" y="8763953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9" name="Google Shape;2089;ga815ed2fed_0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0" y="2202436"/>
            <a:ext cx="13983456" cy="7464518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ga815ed2fed_0_48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1" name="Google Shape;2091;ga815ed2fed_0_48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제출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2" name="Google Shape;2092;ga815ed2fed_0_48"/>
          <p:cNvSpPr/>
          <p:nvPr/>
        </p:nvSpPr>
        <p:spPr>
          <a:xfrm>
            <a:off x="13425617" y="4419071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3" name="Google Shape;2093;ga815ed2fed_0_4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권다경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4" name="Google Shape;2094;ga815ed2fed_0_48"/>
          <p:cNvSpPr txBox="1"/>
          <p:nvPr/>
        </p:nvSpPr>
        <p:spPr>
          <a:xfrm>
            <a:off x="16596800" y="3224775"/>
            <a:ext cx="5675700" cy="70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과제의 첨부파일이 있으면 다운로드 버튼이 나타난다.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버튼 클릭 시 첨부파일이 다운로드 된다.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95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[학생]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커뮤니티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96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07" name="Google Shape;2107;p196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검색어 입력후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-&gt;검색어에 맞는 QnA글이 뜬다.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2. 글 제목 클릭 시 상세조회 가능한 팝업창이 뜬다.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8" name="Google Shape;2108;p196"/>
          <p:cNvSpPr/>
          <p:nvPr/>
        </p:nvSpPr>
        <p:spPr>
          <a:xfrm>
            <a:off x="8550037" y="8763953"/>
            <a:ext cx="1273682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9" name="Google Shape;2109;p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3454" cy="7509014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196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1" name="Google Shape;2111;p196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2" name="Google Shape;2112;p196"/>
          <p:cNvSpPr/>
          <p:nvPr/>
        </p:nvSpPr>
        <p:spPr>
          <a:xfrm>
            <a:off x="12229443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196"/>
          <p:cNvSpPr/>
          <p:nvPr/>
        </p:nvSpPr>
        <p:spPr>
          <a:xfrm>
            <a:off x="6461268" y="3973871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196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197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21" name="Google Shape;2121;p197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검색어 입력후 검색 버튼 누르기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-&gt;검색어에 맞는 QnA글이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글 제목 클릭 시 상세조회 가능한 팝업창이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QnA글에 대한 글 정보와 댓글이 보인다.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댓글 내용입력 후 작성 버튼 클릭 시 댓글이 작성된다.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본인 작성한 경우 글 수정,삭제와 댓글 삭제가 가능하다.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2" name="Google Shape;2122;p197"/>
          <p:cNvSpPr/>
          <p:nvPr/>
        </p:nvSpPr>
        <p:spPr>
          <a:xfrm>
            <a:off x="8550037" y="8763953"/>
            <a:ext cx="1273682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3" name="Google Shape;2123;p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13850" cy="7509014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9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5" name="Google Shape;2125;p197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6" name="Google Shape;2126;p197"/>
          <p:cNvSpPr/>
          <p:nvPr/>
        </p:nvSpPr>
        <p:spPr>
          <a:xfrm>
            <a:off x="9823718" y="8163221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p19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198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34" name="Google Shape;2134;p198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검색어 입력후 검색 버튼 누르기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-&gt;검색어에 맞는 QnA글이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글 제목 클릭 시 상세조회 가능한 팝업창이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QnA글에 대한 글 정보와 댓글이 보인다.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댓글 내용입력 후 작성 버튼 클릭 시 댓글이 작성된다.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본인 작성한 경우 글 수정,삭제와 댓글 삭제가 가능하다.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3. 작성버튼 클릭시 QnA 작성가능한 모달창이 뜬다.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5" name="Google Shape;2135;p198"/>
          <p:cNvSpPr/>
          <p:nvPr/>
        </p:nvSpPr>
        <p:spPr>
          <a:xfrm>
            <a:off x="8550037" y="8763953"/>
            <a:ext cx="1273682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6" name="Google Shape;2136;p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3454" cy="7509014"/>
          </a:xfrm>
          <a:prstGeom prst="rect">
            <a:avLst/>
          </a:prstGeom>
          <a:noFill/>
          <a:ln>
            <a:noFill/>
          </a:ln>
        </p:spPr>
      </p:pic>
      <p:sp>
        <p:nvSpPr>
          <p:cNvPr id="2137" name="Google Shape;2137;p19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8" name="Google Shape;2138;p198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9" name="Google Shape;2139;p198"/>
          <p:cNvSpPr/>
          <p:nvPr/>
        </p:nvSpPr>
        <p:spPr>
          <a:xfrm>
            <a:off x="13393819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0" name="Google Shape;2140;p19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99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47" name="Google Shape;2147;p199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검색어 입력후 검색 버튼 누르기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-&gt;검색어에 맞는 QnA글이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글 제목 클릭 시 상세조회 가능한 팝업창이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QnA글에 대한 글 정보와 댓글이 보인다.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댓글 내용입력 후 작성 버튼 클릭 시 댓글이 작성된다.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본인 작성한 경우 글 수정,삭제와 댓글 삭제가 가능하다.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작성버튼 클릭시 QnA 작성가능한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글제목,내용 입력 후 저장버튼 클릭 시 QnA글이 작성된다.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8" name="Google Shape;2148;p199"/>
          <p:cNvSpPr/>
          <p:nvPr/>
        </p:nvSpPr>
        <p:spPr>
          <a:xfrm>
            <a:off x="8550037" y="8763953"/>
            <a:ext cx="1273682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9" name="Google Shape;2149;p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25008" cy="7509014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199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" name="Google Shape;2151;p199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2" name="Google Shape;2152;p199"/>
          <p:cNvSpPr/>
          <p:nvPr/>
        </p:nvSpPr>
        <p:spPr>
          <a:xfrm>
            <a:off x="6782518" y="8636871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3" name="Google Shape;2153;p19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b16f3e72ed_1_0"/>
          <p:cNvSpPr txBox="1">
            <a:spLocks noGrp="1"/>
          </p:cNvSpPr>
          <p:nvPr>
            <p:ph type="sldNum" idx="12"/>
          </p:nvPr>
        </p:nvSpPr>
        <p:spPr>
          <a:xfrm>
            <a:off x="17216716" y="12712701"/>
            <a:ext cx="54849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99"/>
              <a:buNone/>
            </a:pPr>
            <a:fld id="{00000000-1234-1234-1234-123412341234}" type="slidenum">
              <a:rPr lang="en-US" altLang="ko-KR"/>
              <a:t>187</a:t>
            </a:fld>
            <a:endParaRPr/>
          </a:p>
        </p:txBody>
      </p:sp>
      <p:sp>
        <p:nvSpPr>
          <p:cNvPr id="2159" name="Google Shape;2159;gb16f3e72ed_1_0"/>
          <p:cNvSpPr txBox="1"/>
          <p:nvPr/>
        </p:nvSpPr>
        <p:spPr>
          <a:xfrm>
            <a:off x="7539707" y="4041864"/>
            <a:ext cx="9298200" cy="74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끝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3" name="Google Shape;253;p46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    -&gt; 수업 정보와 주차별 계획, 진도 현황이 나온다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76693" cy="862580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6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6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진도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6"/>
          <p:cNvSpPr/>
          <p:nvPr/>
        </p:nvSpPr>
        <p:spPr>
          <a:xfrm>
            <a:off x="3274900" y="5302075"/>
            <a:ext cx="11960700" cy="62430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6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/>
          <p:nvPr/>
        </p:nvSpPr>
        <p:spPr>
          <a:xfrm>
            <a:off x="17648134" y="6380946"/>
            <a:ext cx="561246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58" name="Google Shape;58;p2"/>
          <p:cNvGrpSpPr/>
          <p:nvPr/>
        </p:nvGrpSpPr>
        <p:grpSpPr>
          <a:xfrm>
            <a:off x="848724" y="555899"/>
            <a:ext cx="8859358" cy="1383468"/>
            <a:chOff x="7861505" y="1407238"/>
            <a:chExt cx="8683788" cy="1383468"/>
          </a:xfrm>
        </p:grpSpPr>
        <p:sp>
          <p:nvSpPr>
            <p:cNvPr id="59" name="Google Shape;59;p2"/>
            <p:cNvSpPr txBox="1"/>
            <p:nvPr/>
          </p:nvSpPr>
          <p:spPr>
            <a:xfrm>
              <a:off x="7861505" y="1867376"/>
              <a:ext cx="8683788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lang="ko-KR" sz="5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OUR TEAM</a:t>
              </a:r>
              <a:endParaRPr sz="5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0" name="Google Shape;60;p2"/>
            <p:cNvSpPr txBox="1"/>
            <p:nvPr/>
          </p:nvSpPr>
          <p:spPr>
            <a:xfrm>
              <a:off x="7894162" y="1407238"/>
              <a:ext cx="5282215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 CAN WRITE HERE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1" name="Google Shape;6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77650" cy="137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이름을 클릭한다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76692" cy="895086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7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7"/>
          <p:cNvSpPr/>
          <p:nvPr/>
        </p:nvSpPr>
        <p:spPr>
          <a:xfrm>
            <a:off x="5051075" y="4058750"/>
            <a:ext cx="12810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7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3" cy="895086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48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6669375" y="9328075"/>
            <a:ext cx="12810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8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수업 이름을 클릭한다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수업에 대한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내용을 수정하고 저장할 수 있다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8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a815ed2fed_0_4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76693" cy="895086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a815ed2fed_0_439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a815ed2fed_0_439"/>
          <p:cNvSpPr txBox="1"/>
          <p:nvPr/>
        </p:nvSpPr>
        <p:spPr>
          <a:xfrm>
            <a:off x="668215" y="950925"/>
            <a:ext cx="4720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a815ed2fed_0_439"/>
          <p:cNvSpPr/>
          <p:nvPr/>
        </p:nvSpPr>
        <p:spPr>
          <a:xfrm>
            <a:off x="13280675" y="2953575"/>
            <a:ext cx="12810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a815ed2fed_0_439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수업 이름을 클릭한다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수업에 대한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내용을 수정하고 저장할 수 있다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과정 등록 버튼을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a815ed2fed_0_439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3" cy="891759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9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9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9"/>
          <p:cNvSpPr/>
          <p:nvPr/>
        </p:nvSpPr>
        <p:spPr>
          <a:xfrm>
            <a:off x="6728575" y="9268850"/>
            <a:ext cx="12810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9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수업 이름을 클릭한다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수업에 대한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내용을 수정하고 저장할 수 있다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과정 등록 버튼을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내용을 입력하고 저장 버튼을 누르면 수업이 등록된다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9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3" cy="89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0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50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설문조사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50"/>
          <p:cNvSpPr/>
          <p:nvPr/>
        </p:nvSpPr>
        <p:spPr>
          <a:xfrm>
            <a:off x="3847225" y="4433725"/>
            <a:ext cx="12810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0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1. 강사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50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2" cy="892468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1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51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설문조사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51"/>
          <p:cNvSpPr/>
          <p:nvPr/>
        </p:nvSpPr>
        <p:spPr>
          <a:xfrm>
            <a:off x="3788025" y="8755750"/>
            <a:ext cx="12810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1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강사가 진행하는 수업 목록이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수업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51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1" cy="1000547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52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설문조사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5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강사가 진행하는 수업 목록이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수업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설문 조사 결과를 그래프로 보여준다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52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1" cy="900169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53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대상자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53"/>
          <p:cNvSpPr/>
          <p:nvPr/>
        </p:nvSpPr>
        <p:spPr>
          <a:xfrm>
            <a:off x="12150725" y="2854450"/>
            <a:ext cx="3183600" cy="4092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3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전체 수업 목록을 셀렉트 박스로 보여준다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53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a815ed2fed_0_4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3" cy="900169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a815ed2fed_0_463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a815ed2fed_0_463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대상자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a815ed2fed_0_463"/>
          <p:cNvSpPr/>
          <p:nvPr/>
        </p:nvSpPr>
        <p:spPr>
          <a:xfrm>
            <a:off x="6464625" y="3966775"/>
            <a:ext cx="1903200" cy="414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a815ed2fed_0_463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전체 수업 목록을 셀렉트 박스로 보여준다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시험을 본 학생이 있는 수업만 목록으로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a815ed2fed_0_463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1" cy="892557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대상자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54"/>
          <p:cNvSpPr/>
          <p:nvPr/>
        </p:nvSpPr>
        <p:spPr>
          <a:xfrm>
            <a:off x="3425400" y="7334950"/>
            <a:ext cx="11454900" cy="39930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4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전체 수업 목록을 셀렉트 박스로 보여준다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시험을 본 학생이 있는 수업만 목록으로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시험을 본 학생의 이름과 결과를 보여준다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54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2571960" y="3096768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3425400" y="3096768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e9a4c9f1b_0_0"/>
          <p:cNvSpPr/>
          <p:nvPr/>
        </p:nvSpPr>
        <p:spPr>
          <a:xfrm>
            <a:off x="5878160" y="1147870"/>
            <a:ext cx="18499490" cy="5294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gae9a4c9f1b_0_0"/>
          <p:cNvSpPr txBox="1"/>
          <p:nvPr/>
        </p:nvSpPr>
        <p:spPr>
          <a:xfrm>
            <a:off x="668216" y="950925"/>
            <a:ext cx="413647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목     차</a:t>
            </a:r>
            <a:endParaRPr sz="5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gae9a4c9f1b_0_0"/>
          <p:cNvSpPr txBox="1"/>
          <p:nvPr/>
        </p:nvSpPr>
        <p:spPr>
          <a:xfrm>
            <a:off x="1344208" y="2263996"/>
            <a:ext cx="4533952" cy="1123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[관리자]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학습 지원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-공지사항 p.6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학습 관리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-수강 상담 이력 p.11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-진도 관리 p.18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-강의 관리 p.20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-설문 조사 관리 p.24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-시험 대상자 관리 p.27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-출석부 p.30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취업 관리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-이력서 관리 p.33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-취업 정보 p.38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인원 관리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-학생 관리 p.47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-강사 관리 p.53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-대표자 관리 p.57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 통계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-과락 비율 p.62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6. 시설 관리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-강의실 p.65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-장비 관리 p.71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gae9a4c9f1b_0_0"/>
          <p:cNvSpPr txBox="1"/>
          <p:nvPr/>
        </p:nvSpPr>
        <p:spPr>
          <a:xfrm>
            <a:off x="7201500" y="2287496"/>
            <a:ext cx="4533900" cy="91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[강사] / [대기 강사]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학습 지원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-공지사항 p.84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-학습 자료 p.88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-강의 계획서 p.94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학습 관리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-수강생 정보 p.98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-진도 관리 p.102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-과제 관리 p.104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-성적 조회 p.113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-상담 p.114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-시험 관리 p.119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-출석 관리 p.124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커뮤니티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-Q &amp; A p.127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-설문조사 관리 p.130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gae9a4c9f1b_0_0"/>
          <p:cNvSpPr txBox="1"/>
          <p:nvPr/>
        </p:nvSpPr>
        <p:spPr>
          <a:xfrm>
            <a:off x="13581259" y="2263996"/>
            <a:ext cx="4533952" cy="218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[기업 대표]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취업 관리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-이력서 관리 </a:t>
            </a:r>
            <a:r>
              <a:rPr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p.145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gae9a4c9f1b_0_0"/>
          <p:cNvSpPr txBox="1"/>
          <p:nvPr/>
        </p:nvSpPr>
        <p:spPr>
          <a:xfrm>
            <a:off x="19171594" y="2267392"/>
            <a:ext cx="4533952" cy="741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[학생]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학습 지원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-공지사항 p.158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-강의 목록 p.160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-학습 자료 p.162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학습 관리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-개인정보 수정 p.165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-수강 목록 p.173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-시험 응시 p.175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-과제 제출 p.179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커뮤니티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-Q &amp; A p.183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5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출 석 부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5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강사가 맡은 강의 목록을 보여준다.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강의명을 클릭하면 오늘날짜의 출석부가 생성된다.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출석, 지각, 조퇴, 결석 상태를 체크하고 출석 완료를 누르면 출석이 완료된다.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출석이 완료 되면 출석 현황과 강의 진행률이 업데이트 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출석부의 수정은 당일에만 가능하다.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5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55"/>
          <p:cNvPicPr preferRelativeResize="0"/>
          <p:nvPr/>
        </p:nvPicPr>
        <p:blipFill rotWithShape="1">
          <a:blip r:embed="rId3">
            <a:alphaModFix/>
          </a:blip>
          <a:srcRect t="418"/>
          <a:stretch/>
        </p:blipFill>
        <p:spPr>
          <a:xfrm>
            <a:off x="1093825" y="2377200"/>
            <a:ext cx="14031725" cy="90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5"/>
          <p:cNvSpPr/>
          <p:nvPr/>
        </p:nvSpPr>
        <p:spPr>
          <a:xfrm>
            <a:off x="3425400" y="7334950"/>
            <a:ext cx="11454900" cy="39930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b16880f8b9_7_9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b16880f8b9_7_9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출 석 부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b16880f8b9_7_9"/>
          <p:cNvSpPr txBox="1"/>
          <p:nvPr/>
        </p:nvSpPr>
        <p:spPr>
          <a:xfrm>
            <a:off x="16136695" y="285449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강의목록 중에서 상세조회 버튼을 누른다.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해당강의를 듣는 학생들의 오늘 날짜까지의 출석 상태를 조회 할 수 있다.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gb16880f8b9_7_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gb16880f8b9_7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825" y="2423225"/>
            <a:ext cx="13786474" cy="890472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b16880f8b9_7_9"/>
          <p:cNvSpPr/>
          <p:nvPr/>
        </p:nvSpPr>
        <p:spPr>
          <a:xfrm>
            <a:off x="3678975" y="3391850"/>
            <a:ext cx="8678700" cy="7469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[관리자]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취업 관리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318" y="2213022"/>
            <a:ext cx="13942051" cy="78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7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57"/>
          <p:cNvSpPr/>
          <p:nvPr/>
        </p:nvSpPr>
        <p:spPr>
          <a:xfrm>
            <a:off x="5702450" y="48548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7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수업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57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318" y="2213022"/>
            <a:ext cx="13942051" cy="1026259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58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58"/>
          <p:cNvSpPr/>
          <p:nvPr/>
        </p:nvSpPr>
        <p:spPr>
          <a:xfrm>
            <a:off x="3332425" y="6065050"/>
            <a:ext cx="11903100" cy="68616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8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수업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수업을 듣는 학생들의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58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318" y="2213022"/>
            <a:ext cx="13942051" cy="1026259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5"/>
          <p:cNvSpPr/>
          <p:nvPr/>
        </p:nvSpPr>
        <p:spPr>
          <a:xfrm>
            <a:off x="5438625" y="76517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수업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수업을 듣는 학생들의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학생 이름을 클릭하면 학생의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5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318" y="2213022"/>
            <a:ext cx="13942051" cy="10262591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6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6"/>
          <p:cNvSpPr/>
          <p:nvPr/>
        </p:nvSpPr>
        <p:spPr>
          <a:xfrm>
            <a:off x="13184131" y="8243446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6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수업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수업을 듣는 학생들의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학생 이름을 클릭하면 학생의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 다운로드 버튼을 누르면 학생의 이력서를 다운받을 수 있다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6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318" y="2213022"/>
            <a:ext cx="13942051" cy="1026259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7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7"/>
          <p:cNvSpPr/>
          <p:nvPr/>
        </p:nvSpPr>
        <p:spPr>
          <a:xfrm>
            <a:off x="3332425" y="6472518"/>
            <a:ext cx="828900" cy="5611906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7"/>
          <p:cNvSpPr/>
          <p:nvPr/>
        </p:nvSpPr>
        <p:spPr>
          <a:xfrm>
            <a:off x="13632366" y="12109370"/>
            <a:ext cx="1195257" cy="458758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7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수업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수업을 듣는 학생들의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학생 이름을 클릭하면 학생의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 다운로드 버튼을 누르면 학생의 이력서를 다운받을 수 있다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 체크박스를 선택하고 이메일 전송을 누르면 학생들의 이력서를 기업에 보낼 수 있다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7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318" y="2213022"/>
            <a:ext cx="13942051" cy="8676288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9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59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9"/>
          <p:cNvSpPr/>
          <p:nvPr/>
        </p:nvSpPr>
        <p:spPr>
          <a:xfrm>
            <a:off x="4121850" y="39667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9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9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0" cy="866937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0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60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60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60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1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[관리자]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학습 지원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ga815ed2fed_0_3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318" y="2213022"/>
            <a:ext cx="13942052" cy="8676287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a815ed2fed_0_352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a815ed2fed_0_352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ga815ed2fed_0_352"/>
          <p:cNvSpPr/>
          <p:nvPr/>
        </p:nvSpPr>
        <p:spPr>
          <a:xfrm>
            <a:off x="12864550" y="404572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a815ed2fed_0_35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수정 버튼을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ga815ed2fed_0_352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49" cy="865139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1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61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61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수정 버튼을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수정할 수 있는 폼이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61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1"/>
          <p:cNvSpPr/>
          <p:nvPr/>
        </p:nvSpPr>
        <p:spPr>
          <a:xfrm>
            <a:off x="6990705" y="8743232"/>
            <a:ext cx="828900" cy="311122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ga815ed2fed_0_3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318" y="2213022"/>
            <a:ext cx="13942052" cy="867628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a815ed2fed_0_362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a815ed2fed_0_362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ga815ed2fed_0_362"/>
          <p:cNvSpPr/>
          <p:nvPr/>
        </p:nvSpPr>
        <p:spPr>
          <a:xfrm>
            <a:off x="4873500" y="8723000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a815ed2fed_0_36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취업한 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수정 버튼을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수정할 수 있는 폼이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 취업이 안된 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a815ed2fed_0_362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8486"/>
            <a:ext cx="13942050" cy="86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62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6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취업한 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수정 버튼을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수정할 수 있는 폼이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 취업이 안된 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학생의 개인 정보와 수강이력이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2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ga815ed2fed_0_3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318" y="2213022"/>
            <a:ext cx="13942052" cy="8676287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a815ed2fed_0_372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a815ed2fed_0_372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ga815ed2fed_0_372"/>
          <p:cNvSpPr/>
          <p:nvPr/>
        </p:nvSpPr>
        <p:spPr>
          <a:xfrm>
            <a:off x="13418850" y="87624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a815ed2fed_0_37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취업한 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수정 버튼을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수정할 수 있는 폼이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 취업이 안된 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학생의 개인 정보와 수강이력이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 등록 버튼을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ga815ed2fed_0_372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8486"/>
            <a:ext cx="13917382" cy="86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63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63"/>
          <p:cNvSpPr/>
          <p:nvPr/>
        </p:nvSpPr>
        <p:spPr>
          <a:xfrm>
            <a:off x="6965425" y="87624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63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취업한 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수정 버튼을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수정할 수 있는 폼이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 취업이 안된 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학생의 개인 정보와 수강이력이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 등록 버튼을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학생의 입사 정보를 입력할 수 있다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63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4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[관리자]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인원 관리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17381" cy="1006435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6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65"/>
          <p:cNvSpPr/>
          <p:nvPr/>
        </p:nvSpPr>
        <p:spPr>
          <a:xfrm>
            <a:off x="7693925" y="4400950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65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과정명을 누르면 과정을 듣는 학생만 조회가 가능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65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65"/>
          <p:cNvSpPr txBox="1"/>
          <p:nvPr/>
        </p:nvSpPr>
        <p:spPr>
          <a:xfrm>
            <a:off x="18839400" y="3937550"/>
            <a:ext cx="177138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ga815ed2fed_0_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17381" cy="1006435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a815ed2fed_0_275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ga815ed2fed_0_275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ga815ed2fed_0_275"/>
          <p:cNvSpPr/>
          <p:nvPr/>
        </p:nvSpPr>
        <p:spPr>
          <a:xfrm>
            <a:off x="7792625" y="91472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a815ed2fed_0_275"/>
          <p:cNvSpPr txBox="1"/>
          <p:nvPr/>
        </p:nvSpPr>
        <p:spPr>
          <a:xfrm>
            <a:off x="16379125" y="3507000"/>
            <a:ext cx="5074200" cy="74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과정명을 클릭 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-&gt;과정을 듣는 학생만 조회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학생이름 클릭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 상세정보 출력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ga815ed2fed_0_275"/>
          <p:cNvSpPr/>
          <p:nvPr/>
        </p:nvSpPr>
        <p:spPr>
          <a:xfrm>
            <a:off x="13542150" y="8617775"/>
            <a:ext cx="828900" cy="5295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a815ed2fed_0_27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9098" cy="10056316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6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66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66"/>
          <p:cNvSpPr/>
          <p:nvPr/>
        </p:nvSpPr>
        <p:spPr>
          <a:xfrm>
            <a:off x="9785875" y="8732850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6"/>
          <p:cNvSpPr/>
          <p:nvPr/>
        </p:nvSpPr>
        <p:spPr>
          <a:xfrm>
            <a:off x="9785875" y="96943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6"/>
          <p:cNvSpPr txBox="1"/>
          <p:nvPr/>
        </p:nvSpPr>
        <p:spPr>
          <a:xfrm>
            <a:off x="16778925" y="3045700"/>
            <a:ext cx="6335100" cy="79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학생이름 클릭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 상세정보 출력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수강등록버튼 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 개설된 강의목록이 뜨고 선택하면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	해당 학생이 해당강의에 수강신청됨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수강취소 버튼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해당 강의 수강신청이 취소됨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66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아이디:admin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비밀번호:admin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입력하여 로그인한다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2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2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3" cy="887801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2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관리자 로그인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2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2"/>
          <p:cNvSpPr/>
          <p:nvPr/>
        </p:nvSpPr>
        <p:spPr>
          <a:xfrm>
            <a:off x="8497012" y="5134226"/>
            <a:ext cx="5853469" cy="4737562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ga815ed2fed_0_2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17381" cy="10064359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a815ed2fed_0_297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ga815ed2fed_0_297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a815ed2fed_0_297"/>
          <p:cNvSpPr/>
          <p:nvPr/>
        </p:nvSpPr>
        <p:spPr>
          <a:xfrm>
            <a:off x="13496125" y="72526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a815ed2fed_0_297"/>
          <p:cNvSpPr txBox="1"/>
          <p:nvPr/>
        </p:nvSpPr>
        <p:spPr>
          <a:xfrm>
            <a:off x="17393975" y="3599250"/>
            <a:ext cx="5074200" cy="6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ga815ed2fed_0_297"/>
          <p:cNvSpPr txBox="1"/>
          <p:nvPr/>
        </p:nvSpPr>
        <p:spPr>
          <a:xfrm>
            <a:off x="16471375" y="3045700"/>
            <a:ext cx="6458100" cy="8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신규등록 버튼 클릭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-&gt; 학생 회원 생성창이 뜸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ga815ed2fed_0_29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9098" cy="9621211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67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67"/>
          <p:cNvSpPr/>
          <p:nvPr/>
        </p:nvSpPr>
        <p:spPr>
          <a:xfrm>
            <a:off x="6786150" y="10370850"/>
            <a:ext cx="12855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67"/>
          <p:cNvSpPr txBox="1"/>
          <p:nvPr/>
        </p:nvSpPr>
        <p:spPr>
          <a:xfrm>
            <a:off x="16563650" y="3230200"/>
            <a:ext cx="6458100" cy="81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67"/>
          <p:cNvSpPr txBox="1"/>
          <p:nvPr/>
        </p:nvSpPr>
        <p:spPr>
          <a:xfrm>
            <a:off x="16871175" y="2768900"/>
            <a:ext cx="6150600" cy="90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alibri"/>
              <a:buAutoNum type="arabicPeriod"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신규등록 버튼 클릭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학생 회원 생성창이 뜸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Calibri"/>
              <a:buAutoNum type="arabicPeriod"/>
            </a:pPr>
            <a:r>
              <a:rPr lang="ko-KR" sz="2300">
                <a:latin typeface="Calibri"/>
                <a:ea typeface="Calibri"/>
                <a:cs typeface="Calibri"/>
                <a:sym typeface="Calibri"/>
              </a:rPr>
              <a:t>회원정보 입력후 가입버튼을 누르면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latin typeface="Calibri"/>
                <a:ea typeface="Calibri"/>
                <a:cs typeface="Calibri"/>
                <a:sym typeface="Calibri"/>
              </a:rPr>
              <a:t>학생 회원이 생성됨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6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9097" cy="10102562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68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68"/>
          <p:cNvSpPr/>
          <p:nvPr/>
        </p:nvSpPr>
        <p:spPr>
          <a:xfrm>
            <a:off x="13594800" y="873282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68"/>
          <p:cNvSpPr txBox="1"/>
          <p:nvPr/>
        </p:nvSpPr>
        <p:spPr>
          <a:xfrm>
            <a:off x="17406425" y="3858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탈퇴버튼 클릭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-&gt; 회원 정지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6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0" y="2267936"/>
            <a:ext cx="13959097" cy="81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9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69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69"/>
          <p:cNvSpPr/>
          <p:nvPr/>
        </p:nvSpPr>
        <p:spPr>
          <a:xfrm>
            <a:off x="3391675" y="41147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69"/>
          <p:cNvSpPr txBox="1"/>
          <p:nvPr/>
        </p:nvSpPr>
        <p:spPr>
          <a:xfrm>
            <a:off x="16699075" y="3505875"/>
            <a:ext cx="509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승인강사 버튼 클릭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승인된 강사 목록만나옴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6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9097" cy="804008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0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70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70"/>
          <p:cNvSpPr/>
          <p:nvPr/>
        </p:nvSpPr>
        <p:spPr>
          <a:xfrm>
            <a:off x="4378450" y="413452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70"/>
          <p:cNvSpPr txBox="1"/>
          <p:nvPr/>
        </p:nvSpPr>
        <p:spPr>
          <a:xfrm>
            <a:off x="16852850" y="3567425"/>
            <a:ext cx="4754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미승인강사 버튼 클릭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미승인된 강사    목록만나옴</a:t>
            </a:r>
            <a:endParaRPr/>
          </a:p>
        </p:txBody>
      </p:sp>
      <p:sp>
        <p:nvSpPr>
          <p:cNvPr id="636" name="Google Shape;636;p70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ga815ed2fed_0_3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0" y="2267936"/>
            <a:ext cx="13959098" cy="8106716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ga815ed2fed_0_321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ga815ed2fed_0_321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ga815ed2fed_0_321"/>
          <p:cNvSpPr/>
          <p:nvPr/>
        </p:nvSpPr>
        <p:spPr>
          <a:xfrm>
            <a:off x="13594800" y="35029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a815ed2fed_0_321"/>
          <p:cNvSpPr txBox="1"/>
          <p:nvPr/>
        </p:nvSpPr>
        <p:spPr>
          <a:xfrm>
            <a:off x="16668325" y="38188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alibri"/>
              <a:buAutoNum type="arabicPeriod"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신규등록 버튼 클릭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강사 회원 생성창이 뜸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a815ed2fed_0_321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9097" cy="892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71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71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71"/>
          <p:cNvSpPr/>
          <p:nvPr/>
        </p:nvSpPr>
        <p:spPr>
          <a:xfrm>
            <a:off x="7022975" y="103313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71"/>
          <p:cNvSpPr txBox="1"/>
          <p:nvPr/>
        </p:nvSpPr>
        <p:spPr>
          <a:xfrm>
            <a:off x="16606825" y="4520725"/>
            <a:ext cx="4477500" cy="53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alibri"/>
              <a:buAutoNum type="arabicPeriod"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신규등록 버튼 클릭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강사 회원 생성창이 뜸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Calibri"/>
              <a:buAutoNum type="arabicPeriod"/>
            </a:pPr>
            <a:r>
              <a:rPr lang="ko-KR" sz="23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회원정보 입력후 가입버튼을 누르면 </a:t>
            </a:r>
            <a:endParaRPr sz="23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강사 회원이 생성됨</a:t>
            </a:r>
            <a:endParaRPr/>
          </a:p>
        </p:txBody>
      </p:sp>
      <p:sp>
        <p:nvSpPr>
          <p:cNvPr id="658" name="Google Shape;658;p71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1"/>
            <a:ext cx="13959096" cy="809560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7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72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대표자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72"/>
          <p:cNvSpPr/>
          <p:nvPr/>
        </p:nvSpPr>
        <p:spPr>
          <a:xfrm>
            <a:off x="6134875" y="4943650"/>
            <a:ext cx="1857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72"/>
          <p:cNvSpPr txBox="1"/>
          <p:nvPr/>
        </p:nvSpPr>
        <p:spPr>
          <a:xfrm>
            <a:off x="16576050" y="3198325"/>
            <a:ext cx="5861400" cy="7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alibri"/>
              <a:buAutoNum type="arabicPeriod"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대표자명 클릭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대표 상세정보가 뜸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7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9096" cy="8097388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73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대표자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73"/>
          <p:cNvSpPr/>
          <p:nvPr/>
        </p:nvSpPr>
        <p:spPr>
          <a:xfrm>
            <a:off x="6707200" y="9443275"/>
            <a:ext cx="13251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73"/>
          <p:cNvSpPr txBox="1"/>
          <p:nvPr/>
        </p:nvSpPr>
        <p:spPr>
          <a:xfrm>
            <a:off x="16576050" y="3198325"/>
            <a:ext cx="5861400" cy="7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alibri"/>
              <a:buAutoNum type="arabicPeriod"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대표자명 클릭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대표 상세정보가 뜸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AutoNum type="arabicPeriod"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상세정보에서 회사정보 수정가능</a:t>
            </a:r>
            <a:endParaRPr sz="2500"/>
          </a:p>
        </p:txBody>
      </p:sp>
      <p:sp>
        <p:nvSpPr>
          <p:cNvPr id="680" name="Google Shape;680;p73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9095" cy="8124282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7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대표자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74"/>
          <p:cNvSpPr/>
          <p:nvPr/>
        </p:nvSpPr>
        <p:spPr>
          <a:xfrm>
            <a:off x="13594800" y="35029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74"/>
          <p:cNvSpPr txBox="1"/>
          <p:nvPr/>
        </p:nvSpPr>
        <p:spPr>
          <a:xfrm>
            <a:off x="16668325" y="3321375"/>
            <a:ext cx="6753300" cy="73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alibri"/>
              <a:buAutoNum type="arabicPeriod"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신규등록 버튼 클릭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대표  회원 생성창이 뜸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691" name="Google Shape;691;p7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b16880f8b9_6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2064500"/>
            <a:ext cx="14098150" cy="86240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b16880f8b9_6_154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b16880f8b9_6_154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b16880f8b9_6_15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b16880f8b9_6_154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관리자, 강사별 공지사항 목록 조회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제목 + 내용, 제목, 내용별로 검색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관리자에게는 관리자 공지사항에 글을 작성할 수 있는 작성 버튼이 뜸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b16880f8b9_6_154"/>
          <p:cNvSpPr/>
          <p:nvPr/>
        </p:nvSpPr>
        <p:spPr>
          <a:xfrm>
            <a:off x="8770600" y="2738300"/>
            <a:ext cx="45891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b16880f8b9_6_154"/>
          <p:cNvSpPr/>
          <p:nvPr/>
        </p:nvSpPr>
        <p:spPr>
          <a:xfrm>
            <a:off x="9894275" y="6812375"/>
            <a:ext cx="45891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9095" cy="9157877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7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7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대표자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75"/>
          <p:cNvSpPr/>
          <p:nvPr/>
        </p:nvSpPr>
        <p:spPr>
          <a:xfrm>
            <a:off x="6924275" y="10666850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75"/>
          <p:cNvSpPr txBox="1"/>
          <p:nvPr/>
        </p:nvSpPr>
        <p:spPr>
          <a:xfrm>
            <a:off x="16606800" y="3106075"/>
            <a:ext cx="5799900" cy="82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alibri"/>
              <a:buAutoNum type="arabicPeriod"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신규등록 버튼 클릭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대표 회원 생성창이 뜸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Calibri"/>
              <a:buAutoNum type="arabicPeriod"/>
            </a:pPr>
            <a:r>
              <a:rPr lang="ko-KR" sz="23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회원정보 입력후 가입버튼을 누르면 </a:t>
            </a:r>
            <a:endParaRPr sz="23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대표 회원이 생성됨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02" name="Google Shape;702;p7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6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[관리자]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 통계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157998"/>
            <a:ext cx="13959094" cy="7534361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7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77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과락 비율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77"/>
          <p:cNvSpPr/>
          <p:nvPr/>
        </p:nvSpPr>
        <p:spPr>
          <a:xfrm>
            <a:off x="4634950" y="4361500"/>
            <a:ext cx="13251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7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77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종료된 강의 내역이 조회된다.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9094" cy="9101819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78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과락 비율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78"/>
          <p:cNvSpPr/>
          <p:nvPr/>
        </p:nvSpPr>
        <p:spPr>
          <a:xfrm>
            <a:off x="3391625" y="5762700"/>
            <a:ext cx="12021599" cy="56442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7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78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종료된 강의 내역이 조회된다.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검색 또는 강의명 클릭으로 통계 결과를 조회를 할 수 있다. 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9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[관리자]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6. 시설 관리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0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80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 의 실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4" name="Google Shape;744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75" y="2377864"/>
            <a:ext cx="13816350" cy="7680551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0"/>
          <p:cNvSpPr/>
          <p:nvPr/>
        </p:nvSpPr>
        <p:spPr>
          <a:xfrm>
            <a:off x="5055040" y="4467872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0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강의실 목록을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80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1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81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 의 실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5" name="Google Shape;755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75" y="2213023"/>
            <a:ext cx="13966335" cy="8648424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81"/>
          <p:cNvSpPr/>
          <p:nvPr/>
        </p:nvSpPr>
        <p:spPr>
          <a:xfrm>
            <a:off x="3357907" y="6597125"/>
            <a:ext cx="11581800" cy="46914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81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강의실 목록을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강의명을 클릭시 해당 강의실에서 사용중인 장비목록이 나온다.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81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a815ed2fed_0_208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ga815ed2fed_0_208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 의 실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6" name="Google Shape;766;ga815ed2fed_0_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75" y="2213023"/>
            <a:ext cx="13966335" cy="8648424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ga815ed2fed_0_208"/>
          <p:cNvSpPr/>
          <p:nvPr/>
        </p:nvSpPr>
        <p:spPr>
          <a:xfrm>
            <a:off x="12887128" y="4223350"/>
            <a:ext cx="828900" cy="651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a815ed2fed_0_208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강의실 목록을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강의명을 클릭시 해당 강의실에서 사용중인 장비목록이 나온다.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강의실 수정을 클릭시 수정 팝업창이 뜬다.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ga815ed2fed_0_20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9094" cy="10026483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82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 의 실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82"/>
          <p:cNvSpPr/>
          <p:nvPr/>
        </p:nvSpPr>
        <p:spPr>
          <a:xfrm>
            <a:off x="6946828" y="7992775"/>
            <a:ext cx="828900" cy="651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8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82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강의실 목록을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강의명을 클릭시 해당 강의실에서 사용중인 장비목록이 나온다.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강의실 수정을 클릭시 수정 팝업창이 뜬다.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a815ed2fed_0_229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ga815ed2fed_0_229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 의 실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8" name="Google Shape;788;ga815ed2fed_0_2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75" y="2377864"/>
            <a:ext cx="13816350" cy="7680551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ga815ed2fed_0_229"/>
          <p:cNvSpPr/>
          <p:nvPr/>
        </p:nvSpPr>
        <p:spPr>
          <a:xfrm>
            <a:off x="13087290" y="3046947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ga815ed2fed_0_22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ga815ed2fed_0_229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강의실 목록을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강의명을 클릭시 해당 강의실에서 사용중인 장비목록이 나온다.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강의실 수정을 클릭시 수정 팝업창이 뜬다.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신규등록을 클릭시 신규등록 팝업창이 뜬다.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b16880f8b9_6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2213075"/>
            <a:ext cx="13709499" cy="87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b16880f8b9_6_165"/>
          <p:cNvSpPr/>
          <p:nvPr/>
        </p:nvSpPr>
        <p:spPr>
          <a:xfrm>
            <a:off x="12925299" y="2825775"/>
            <a:ext cx="11307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b16880f8b9_6_165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b16880f8b9_6_165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b16880f8b9_6_16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b16880f8b9_6_165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작성 버튼 클릭시 공지사항을 작성할 수 있는 모달창이 뜸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ga815ed2fed_0_2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9093" cy="1002648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ga815ed2fed_0_239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ga815ed2fed_0_239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 의 실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ga815ed2fed_0_239"/>
          <p:cNvSpPr/>
          <p:nvPr/>
        </p:nvSpPr>
        <p:spPr>
          <a:xfrm>
            <a:off x="6946828" y="7992775"/>
            <a:ext cx="828900" cy="651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ga815ed2fed_0_23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ga815ed2fed_0_239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강의실 목록을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강의명을 클릭시 해당 강의실에서 사용중인 장비목록이 나온다.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강의실 수정을 클릭시 수정 팝업창이 뜬다.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신규등록을 클릭시 신규등록 팝업창이 뜬다.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8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장비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0" name="Google Shape;810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75" y="2213025"/>
            <a:ext cx="14026225" cy="77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84"/>
          <p:cNvSpPr/>
          <p:nvPr/>
        </p:nvSpPr>
        <p:spPr>
          <a:xfrm>
            <a:off x="5878275" y="444042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8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84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장비 목록을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8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장비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1" name="Google Shape;821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75" y="2213025"/>
            <a:ext cx="14071850" cy="89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85"/>
          <p:cNvSpPr/>
          <p:nvPr/>
        </p:nvSpPr>
        <p:spPr>
          <a:xfrm>
            <a:off x="11189900" y="7242850"/>
            <a:ext cx="828900" cy="5295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8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85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장비 목록을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장비명을 클릭시 장비를 사용중인 강의실 정보를 팝업창으로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상세 조회 창의 수정을 통해 개별 수정을 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a815ed2fed_0_251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ga815ed2fed_0_251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장비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2" name="Google Shape;832;ga815ed2fed_0_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75" y="2213025"/>
            <a:ext cx="14026225" cy="77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ga815ed2fed_0_251"/>
          <p:cNvSpPr/>
          <p:nvPr/>
        </p:nvSpPr>
        <p:spPr>
          <a:xfrm>
            <a:off x="13377675" y="298002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ga815ed2fed_0_251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ga815ed2fed_0_251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장비 목록을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장비명을 클릭시 장비를 사용중인 강의실 정보를 팝업창으로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상세 조회 창의 수정을 통해 개별 수정을 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신규등록을 클릭시 신규등록 팝업창이 뜬다.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86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86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장비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3" name="Google Shape;843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225" y="2184474"/>
            <a:ext cx="14034501" cy="773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86"/>
          <p:cNvSpPr/>
          <p:nvPr/>
        </p:nvSpPr>
        <p:spPr>
          <a:xfrm>
            <a:off x="6943975" y="7815150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86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86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장비 목록을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장비명을 클릭시 장비를 사용중인 강의실 정보를 팝업창으로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상세 조회 창의 수정을 통해 개별 수정을 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신규등록을 클릭시 신규등록 팝업창이 뜬다.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7"/>
          <p:cNvSpPr txBox="1">
            <a:spLocks noGrp="1"/>
          </p:cNvSpPr>
          <p:nvPr>
            <p:ph type="sldNum" idx="12"/>
          </p:nvPr>
        </p:nvSpPr>
        <p:spPr>
          <a:xfrm>
            <a:off x="17216716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99"/>
              <a:buNone/>
            </a:pPr>
            <a:fld id="{00000000-1234-1234-1234-123412341234}" type="slidenum">
              <a:rPr lang="en-US" altLang="ko-KR"/>
              <a:t>75</a:t>
            </a:fld>
            <a:endParaRPr/>
          </a:p>
        </p:txBody>
      </p:sp>
      <p:sp>
        <p:nvSpPr>
          <p:cNvPr id="852" name="Google Shape;852;p87"/>
          <p:cNvSpPr txBox="1"/>
          <p:nvPr/>
        </p:nvSpPr>
        <p:spPr>
          <a:xfrm>
            <a:off x="7539707" y="4041864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[관리자] 끝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[강사] 시작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8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[강사]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학습 지원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9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89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6" name="Google Shape;866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3" cy="8878018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89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89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로그인 화면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89"/>
          <p:cNvSpPr/>
          <p:nvPr/>
        </p:nvSpPr>
        <p:spPr>
          <a:xfrm>
            <a:off x="10280525" y="8662184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89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회원가입 버튼을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8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0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90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9" name="Google Shape;879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4" cy="1116630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0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90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 회원 가입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90"/>
          <p:cNvSpPr/>
          <p:nvPr/>
        </p:nvSpPr>
        <p:spPr>
          <a:xfrm>
            <a:off x="9947225" y="668865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90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회원가입 버튼을 누른다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각각의 정보들을 입력한다.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우편번호 찾기를 누른다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90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91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1" name="Google Shape;891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93" y="2213022"/>
            <a:ext cx="13989603" cy="11096837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91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91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 회원 가입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91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회원가입 버튼을 누른다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각각의 정보들을 입력한다.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우편번호 찾기를 누른다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우편번호 서비스를 이용해서 주소를 입력한다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91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b16880f8b9_6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2213100"/>
            <a:ext cx="13920000" cy="894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b16880f8b9_6_175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b16880f8b9_6_175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b16880f8b9_6_17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b16880f8b9_6_175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작성 후 공지사항의 제목을 클릭하면 상세 조회할 수 있는 모달창이 뜸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자신이 작성한 공지사항이면 수정 및 삭제가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수정 버튼 클릭 시 수정 창으로 변환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b16880f8b9_6_175"/>
          <p:cNvSpPr/>
          <p:nvPr/>
        </p:nvSpPr>
        <p:spPr>
          <a:xfrm>
            <a:off x="6123975" y="10177650"/>
            <a:ext cx="2276700" cy="4002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92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92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3" name="Google Shape;903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3" cy="8878018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9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92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ID/비밀번호 찾기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92"/>
          <p:cNvSpPr/>
          <p:nvPr/>
        </p:nvSpPr>
        <p:spPr>
          <a:xfrm>
            <a:off x="10361675" y="911610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92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아이디 비밀번호 찾기를 누른다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9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93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93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6" name="Google Shape;916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4" cy="8833848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9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93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ID/비밀번호 찾기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93"/>
          <p:cNvSpPr/>
          <p:nvPr/>
        </p:nvSpPr>
        <p:spPr>
          <a:xfrm>
            <a:off x="4441075" y="560325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93"/>
          <p:cNvSpPr/>
          <p:nvPr/>
        </p:nvSpPr>
        <p:spPr>
          <a:xfrm>
            <a:off x="8954975" y="806465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93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비밀번호 찾기를 누른다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가입한 이메일을 적고 아이디 전송을 누르면 해당 이메일로 가입되어있는 아이디가 전송이 된다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93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94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94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0" name="Google Shape;930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4" cy="8791633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9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9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ID/비밀번호 찾기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94"/>
          <p:cNvSpPr/>
          <p:nvPr/>
        </p:nvSpPr>
        <p:spPr>
          <a:xfrm>
            <a:off x="5878275" y="5524284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94"/>
          <p:cNvSpPr/>
          <p:nvPr/>
        </p:nvSpPr>
        <p:spPr>
          <a:xfrm>
            <a:off x="4810550" y="853830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94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아이디 찾기를 누른다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해당아이디의 이메일로 임시 비밀번호가 전송이 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9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2535936" y="6559296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 flipV="1">
            <a:off x="3389376" y="6559296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5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95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4" name="Google Shape;944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3" cy="8878018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9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9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로 그 인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95"/>
          <p:cNvSpPr/>
          <p:nvPr/>
        </p:nvSpPr>
        <p:spPr>
          <a:xfrm>
            <a:off x="10242425" y="8030684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95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로그인을 한다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9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98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9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98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9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98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관리자, 강사별 공지사항 목록 조회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제목 + 내용, 제목, 내용별로 검색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강사에게는 강사 공지사항에 글을 작성할 수 있는 작성 버튼이 뜸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0" name="Google Shape;96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2213100"/>
            <a:ext cx="14081950" cy="75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98"/>
          <p:cNvSpPr/>
          <p:nvPr/>
        </p:nvSpPr>
        <p:spPr>
          <a:xfrm>
            <a:off x="8722025" y="5264500"/>
            <a:ext cx="45891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98"/>
          <p:cNvSpPr/>
          <p:nvPr/>
        </p:nvSpPr>
        <p:spPr>
          <a:xfrm>
            <a:off x="9894275" y="2854500"/>
            <a:ext cx="45891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2791968" y="5264500"/>
            <a:ext cx="12899136" cy="45174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 flipV="1">
            <a:off x="3645408" y="5264500"/>
            <a:ext cx="12045696" cy="47304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69" y="2213019"/>
            <a:ext cx="13778726" cy="8767292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02"/>
          <p:cNvSpPr/>
          <p:nvPr/>
        </p:nvSpPr>
        <p:spPr>
          <a:xfrm>
            <a:off x="13038649" y="6858000"/>
            <a:ext cx="11307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0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102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10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102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작성 버튼 클릭시 공지사항을 작성할 수 있는 모달창이 뜸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6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96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96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96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96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4" name="Google Shape;98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2213100"/>
            <a:ext cx="13903825" cy="8828176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96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작성 후 공지사항의 제목을 클릭하면 상세 조회할 수 있는 모달창이 뜸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자신이 작성한 공지사항이면 수정 및 삭제가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수정 버튼 클릭 시 수정 창으로 변환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96"/>
          <p:cNvSpPr/>
          <p:nvPr/>
        </p:nvSpPr>
        <p:spPr>
          <a:xfrm>
            <a:off x="6075401" y="9837625"/>
            <a:ext cx="23616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7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9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97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9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6" name="Google Shape;99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2213100"/>
            <a:ext cx="13903826" cy="9728376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97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수정창으로 변환되면 수정 버튼이 수정완료 버튼으로 변경됌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97"/>
          <p:cNvSpPr/>
          <p:nvPr/>
        </p:nvSpPr>
        <p:spPr>
          <a:xfrm>
            <a:off x="6071655" y="10820500"/>
            <a:ext cx="11832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4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5" name="Google Shape;1005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0" y="2213022"/>
            <a:ext cx="13964165" cy="7370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04"/>
          <p:cNvSpPr/>
          <p:nvPr/>
        </p:nvSpPr>
        <p:spPr>
          <a:xfrm>
            <a:off x="12172582" y="2854446"/>
            <a:ext cx="1280989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10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10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학습 자료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10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104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05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7" name="Google Shape;1017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0" y="2213022"/>
            <a:ext cx="13964165" cy="7370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05"/>
          <p:cNvSpPr/>
          <p:nvPr/>
        </p:nvSpPr>
        <p:spPr>
          <a:xfrm>
            <a:off x="7059406" y="3965209"/>
            <a:ext cx="1280989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10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10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학습 자료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10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105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2. 학습 제목을 클릭한다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b16880f8b9_6_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2213100"/>
            <a:ext cx="13887626" cy="95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b16880f8b9_6_187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b16880f8b9_6_187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b16880f8b9_6_18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b16880f8b9_6_187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수정창으로 변환되면 수정 버튼이 수정완료 버튼으로 변경된다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b16880f8b9_6_187"/>
          <p:cNvSpPr/>
          <p:nvPr/>
        </p:nvSpPr>
        <p:spPr>
          <a:xfrm>
            <a:off x="6087875" y="10707150"/>
            <a:ext cx="1150800" cy="5295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06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9" name="Google Shape;1029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27542" cy="7370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06"/>
          <p:cNvSpPr/>
          <p:nvPr/>
        </p:nvSpPr>
        <p:spPr>
          <a:xfrm>
            <a:off x="6219651" y="8630516"/>
            <a:ext cx="1280989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106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106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학습 자료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106"/>
          <p:cNvSpPr/>
          <p:nvPr/>
        </p:nvSpPr>
        <p:spPr>
          <a:xfrm>
            <a:off x="5878275" y="7576750"/>
            <a:ext cx="1029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06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06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2. 학습 제목을 클릭한다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학습 자료 정보가 나온다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파일 업로드가 가능하다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제목 등록일자 자료내용 수정이 가능하다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16880f8b9_5_47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2" name="Google Shape;1042;gb16880f8b9_5_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27543" cy="7370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gb16880f8b9_5_47"/>
          <p:cNvSpPr/>
          <p:nvPr/>
        </p:nvSpPr>
        <p:spPr>
          <a:xfrm>
            <a:off x="7384026" y="863051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gb16880f8b9_5_47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gb16880f8b9_5_47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학습 자료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b16880f8b9_5_4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gb16880f8b9_5_47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2. 학습 제목을 클릭한다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학습 자료 정보가 나온다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파일 업로드가 가능하다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제목 등록일자 자료내용 수정이 가능하다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3. 삭제 버튼을 누르면 삭제된다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815ed2fed_0_182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4" name="Google Shape;1054;ga815ed2fed_0_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0" y="2213022"/>
            <a:ext cx="13964165" cy="7370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ga815ed2fed_0_182"/>
          <p:cNvSpPr/>
          <p:nvPr/>
        </p:nvSpPr>
        <p:spPr>
          <a:xfrm>
            <a:off x="13276006" y="2854459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ga815ed2fed_0_182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ga815ed2fed_0_182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학습 자료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ga815ed2fed_0_18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ga815ed2fed_0_18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2. 학습 제목을 클릭한다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학습 자료 정보가 나온다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파일 업로드가 가능하다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제목 등록일자 자료내용 수정이 가능하다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3. 삭제 버튼을 누르면 삭제된다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4. 학습 자료 등록 버튼을 누른다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07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6" name="Google Shape;1066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27541" cy="7387615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0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107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학습 자료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107"/>
          <p:cNvSpPr/>
          <p:nvPr/>
        </p:nvSpPr>
        <p:spPr>
          <a:xfrm>
            <a:off x="6298365" y="7334947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107"/>
          <p:cNvSpPr/>
          <p:nvPr/>
        </p:nvSpPr>
        <p:spPr>
          <a:xfrm>
            <a:off x="6786265" y="8192347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10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107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2. 학습 제목을 클릭한다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학습 자료 정보가 나온다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파일 업로드가 가능하다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제목 등록일자 자료내용 수정이 가능하다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3. 삭제 버튼을 누르면 삭제된다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4. 학습 자료 등록 버튼을 누른다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파일 업로드 가능한 입력 모달이 뜬다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27541" cy="756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08"/>
          <p:cNvSpPr/>
          <p:nvPr/>
        </p:nvSpPr>
        <p:spPr>
          <a:xfrm>
            <a:off x="6416765" y="4823097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10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108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강의계획서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108"/>
          <p:cNvSpPr txBox="1"/>
          <p:nvPr/>
        </p:nvSpPr>
        <p:spPr>
          <a:xfrm>
            <a:off x="16871175" y="3107200"/>
            <a:ext cx="5473800" cy="71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강의명 클릭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-&gt; 강의 계획서 모달창 출력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10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27540" cy="9537833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09"/>
          <p:cNvSpPr/>
          <p:nvPr/>
        </p:nvSpPr>
        <p:spPr>
          <a:xfrm>
            <a:off x="6650738" y="7611884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109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109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강의계획서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109"/>
          <p:cNvSpPr txBox="1"/>
          <p:nvPr/>
        </p:nvSpPr>
        <p:spPr>
          <a:xfrm>
            <a:off x="16871175" y="3107200"/>
            <a:ext cx="6950100" cy="71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강의명 클릭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-&gt; 강의 계획서 모달창 출력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강의계획서 창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 &gt; 강의 정보 수정후 저장 누르면 저장됨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10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27540" cy="9537833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110"/>
          <p:cNvSpPr/>
          <p:nvPr/>
        </p:nvSpPr>
        <p:spPr>
          <a:xfrm>
            <a:off x="4905206" y="8880847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110"/>
          <p:cNvSpPr/>
          <p:nvPr/>
        </p:nvSpPr>
        <p:spPr>
          <a:xfrm>
            <a:off x="6650738" y="10981178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110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110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강의계획서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110"/>
          <p:cNvSpPr txBox="1"/>
          <p:nvPr/>
        </p:nvSpPr>
        <p:spPr>
          <a:xfrm>
            <a:off x="17037350" y="2890800"/>
            <a:ext cx="6907200" cy="76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libri"/>
              <a:buAutoNum type="arabicPeriod"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강의명 클릭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강의 계획서 모달창 출력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libri"/>
              <a:buAutoNum type="arabicPeriod"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강의계획서 창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주가추가 버튼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 주차 칸이 생성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입력후 저장누르면 저장됨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주차 삭제 버튼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-&gt;제일 아래 주차부터 하나씩 삭제됨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110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11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[강사]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학습 관리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aea151da7f_0_94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19" name="Google Shape;1119;gaea151da7f_0_94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0" name="Google Shape;1120;gaea151da7f_0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76694" cy="7632741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gaea151da7f_0_94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gaea151da7f_0_9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gaea151da7f_0_9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수강생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gaea151da7f_0_94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12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31" name="Google Shape;1131;p11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   -&gt; 수업 정보와 수강생 명단이 나온다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승인 버튼 누르기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2" name="Google Shape;1132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76694" cy="762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112"/>
          <p:cNvSpPr/>
          <p:nvPr/>
        </p:nvSpPr>
        <p:spPr>
          <a:xfrm>
            <a:off x="13521777" y="7575735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1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112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수강생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112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 44">
      <a:dk1>
        <a:srgbClr val="737572"/>
      </a:dk1>
      <a:lt1>
        <a:srgbClr val="FFFFFF"/>
      </a:lt1>
      <a:dk2>
        <a:srgbClr val="2B2C2B"/>
      </a:dk2>
      <a:lt2>
        <a:srgbClr val="FFFFFF"/>
      </a:lt2>
      <a:accent1>
        <a:srgbClr val="336D79"/>
      </a:accent1>
      <a:accent2>
        <a:srgbClr val="000000"/>
      </a:accent2>
      <a:accent3>
        <a:srgbClr val="336D79"/>
      </a:accent3>
      <a:accent4>
        <a:srgbClr val="000000"/>
      </a:accent4>
      <a:accent5>
        <a:srgbClr val="336D79"/>
      </a:accent5>
      <a:accent6>
        <a:srgbClr val="000000"/>
      </a:accent6>
      <a:hlink>
        <a:srgbClr val="1E9272"/>
      </a:hlink>
      <a:folHlink>
        <a:srgbClr val="AC262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5510</Words>
  <Application>Microsoft Office PowerPoint</Application>
  <PresentationFormat>사용자 지정</PresentationFormat>
  <Paragraphs>1252</Paragraphs>
  <Slides>187</Slides>
  <Notes>187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187</vt:i4>
      </vt:variant>
    </vt:vector>
  </HeadingPairs>
  <TitlesOfParts>
    <vt:vector size="195" baseType="lpstr">
      <vt:lpstr>굴림</vt:lpstr>
      <vt:lpstr>Arial</vt:lpstr>
      <vt:lpstr>Montserrat Light</vt:lpstr>
      <vt:lpstr>Montserrat SemiBold</vt:lpstr>
      <vt:lpstr>Montserrat</vt:lpstr>
      <vt:lpstr>Roboto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Soobin</dc:creator>
  <cp:lastModifiedBy>dbserver</cp:lastModifiedBy>
  <cp:revision>3</cp:revision>
  <dcterms:created xsi:type="dcterms:W3CDTF">2014-11-12T21:47:38Z</dcterms:created>
  <dcterms:modified xsi:type="dcterms:W3CDTF">2023-09-08T01:45:47Z</dcterms:modified>
</cp:coreProperties>
</file>